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Lst>
  <p:sldSz cy="5143500" cx="9144000"/>
  <p:notesSz cx="6858000" cy="9144000"/>
  <p:embeddedFontLst>
    <p:embeddedFont>
      <p:font typeface="Chau Philomene One"/>
      <p:regular r:id="rId87"/>
      <p:italic r:id="rId88"/>
    </p:embeddedFont>
    <p:embeddedFont>
      <p:font typeface="Rubik Medium"/>
      <p:regular r:id="rId89"/>
      <p:bold r:id="rId90"/>
      <p:italic r:id="rId91"/>
      <p:boldItalic r:id="rId92"/>
    </p:embeddedFont>
    <p:embeddedFont>
      <p:font typeface="Poppins"/>
      <p:regular r:id="rId93"/>
      <p:bold r:id="rId94"/>
      <p:italic r:id="rId95"/>
      <p:boldItalic r:id="rId96"/>
    </p:embeddedFont>
    <p:embeddedFont>
      <p:font typeface="Arial Black"/>
      <p:regular r:id="rId97"/>
    </p:embeddedFont>
    <p:embeddedFont>
      <p:font typeface="Rubik"/>
      <p:regular r:id="rId98"/>
      <p:bold r:id="rId99"/>
      <p:italic r:id="rId100"/>
      <p:boldItalic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1" Type="http://schemas.openxmlformats.org/officeDocument/2006/relationships/font" Target="fonts/Rubik-boldItalic.fntdata"/><Relationship Id="rId100" Type="http://schemas.openxmlformats.org/officeDocument/2006/relationships/font" Target="fonts/Rubik-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Poppins-italic.fntdata"/><Relationship Id="rId94" Type="http://schemas.openxmlformats.org/officeDocument/2006/relationships/font" Target="fonts/Poppins-bold.fntdata"/><Relationship Id="rId97" Type="http://schemas.openxmlformats.org/officeDocument/2006/relationships/font" Target="fonts/ArialBlack-regular.fntdata"/><Relationship Id="rId96" Type="http://schemas.openxmlformats.org/officeDocument/2006/relationships/font" Target="fonts/Poppins-boldItalic.fntdata"/><Relationship Id="rId11" Type="http://schemas.openxmlformats.org/officeDocument/2006/relationships/slide" Target="slides/slide4.xml"/><Relationship Id="rId99" Type="http://schemas.openxmlformats.org/officeDocument/2006/relationships/font" Target="fonts/Rubik-bold.fntdata"/><Relationship Id="rId10" Type="http://schemas.openxmlformats.org/officeDocument/2006/relationships/slide" Target="slides/slide3.xml"/><Relationship Id="rId98" Type="http://schemas.openxmlformats.org/officeDocument/2006/relationships/font" Target="fonts/Rubik-regular.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RubikMedium-italic.fntdata"/><Relationship Id="rId90" Type="http://schemas.openxmlformats.org/officeDocument/2006/relationships/font" Target="fonts/RubikMedium-bold.fntdata"/><Relationship Id="rId93" Type="http://schemas.openxmlformats.org/officeDocument/2006/relationships/font" Target="fonts/Poppins-regular.fntdata"/><Relationship Id="rId92" Type="http://schemas.openxmlformats.org/officeDocument/2006/relationships/font" Target="fonts/RubikMedium-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font" Target="fonts/ChauPhilomeneOne-italic.fntdata"/><Relationship Id="rId87" Type="http://schemas.openxmlformats.org/officeDocument/2006/relationships/font" Target="fonts/ChauPhilomeneOne-regular.fntdata"/><Relationship Id="rId89" Type="http://schemas.openxmlformats.org/officeDocument/2006/relationships/font" Target="fonts/RubikMedium-regular.fntdata"/><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tsdoitfoundation.org/" TargetMode="External"/><Relationship Id="rId3" Type="http://schemas.openxmlformats.org/officeDocument/2006/relationships/hyperlink" Target="https://www.digitalcleanupday.or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ologic-france.com/ecologic/nouvelle-box-gsm-a-venir.html"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5214d3de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05214d3de9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7ebfaf90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7ebfaf90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7ebfaf903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7ebfaf90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7ebfaf903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7ebfaf90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7ebfaf903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17ebfaf90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7ebfaf903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17ebfaf903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17ebfaf903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17ebfaf903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7ebfaf903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17ebfaf903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17ebfaf903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17ebfaf903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17ebfaf903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17ebfaf903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17ebfaf903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17ebfaf90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5214d3de9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05214d3de9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Virginie Guérin, Présidente du World Cleanup Day et Jean Christophe Chaussat, Président de l’INR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17ebfaf903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17ebfaf903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17ebfaf903_0_1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17ebfaf903_0_1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17ebfaf903_0_1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17ebfaf903_0_1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7a8c6c0cd_1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g117a8c6c0cd_1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27" name="Google Shape;427;g117a8c6c0cd_1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1847d0e013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11847d0e013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48" name="Google Shape;448;g11847d0e013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17ebfaf903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117ebfaf903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468" name="Google Shape;468;g117ebfaf903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05214d3de9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205214d3de9_0_8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US" sz="1200">
                <a:solidFill>
                  <a:srgbClr val="666666"/>
                </a:solidFill>
              </a:rPr>
              <a:t>Le Digital Cleanup Day est une initiative de World Cleanup Day France et l’Institut du Numérique Responsable lancée en 2020 sous le nom Cyber World CleanUp Day dont l’idée est de permettre, à tout utilisateur, d’agir concrètement sur son empreinte environnementale liée au numérique ! </a:t>
            </a:r>
            <a:endParaRPr sz="1200">
              <a:solidFill>
                <a:srgbClr val="666666"/>
              </a:solidFill>
            </a:endParaRPr>
          </a:p>
          <a:p>
            <a:pPr indent="-304800" lvl="0" marL="457200" rtl="0" algn="l">
              <a:lnSpc>
                <a:spcPct val="115000"/>
              </a:lnSpc>
              <a:spcBef>
                <a:spcPts val="0"/>
              </a:spcBef>
              <a:spcAft>
                <a:spcPts val="0"/>
              </a:spcAft>
              <a:buClr>
                <a:schemeClr val="dk1"/>
              </a:buClr>
              <a:buSzPts val="1200"/>
              <a:buChar char="●"/>
            </a:pPr>
            <a:r>
              <a:rPr lang="en-US" sz="1200">
                <a:solidFill>
                  <a:srgbClr val="666666"/>
                </a:solidFill>
              </a:rPr>
              <a:t>Cet événement est porté à l’international par </a:t>
            </a:r>
            <a:r>
              <a:rPr lang="en-US" sz="1200">
                <a:solidFill>
                  <a:srgbClr val="4787C7"/>
                </a:solidFill>
                <a:uFill>
                  <a:noFill/>
                </a:uFill>
                <a:hlinkClick r:id="rId2">
                  <a:extLst>
                    <a:ext uri="{A12FA001-AC4F-418D-AE19-62706E023703}">
                      <ahyp:hlinkClr val="tx"/>
                    </a:ext>
                  </a:extLst>
                </a:hlinkClick>
              </a:rPr>
              <a:t>Let’s Do It World</a:t>
            </a:r>
            <a:r>
              <a:rPr lang="en-US" sz="1200">
                <a:solidFill>
                  <a:srgbClr val="666666"/>
                </a:solidFill>
              </a:rPr>
              <a:t>. </a:t>
            </a:r>
            <a:r>
              <a:rPr lang="en-US" sz="1200" u="sng">
                <a:solidFill>
                  <a:srgbClr val="0097A7"/>
                </a:solidFill>
                <a:hlinkClick r:id="rId3">
                  <a:extLst>
                    <a:ext uri="{A12FA001-AC4F-418D-AE19-62706E023703}">
                      <ahyp:hlinkClr val="tx"/>
                    </a:ext>
                  </a:extLst>
                </a:hlinkClick>
              </a:rPr>
              <a:t>https://www.digitalcleanupday.org/</a:t>
            </a:r>
            <a:r>
              <a:rPr lang="en-US" sz="1200">
                <a:solidFill>
                  <a:srgbClr val="666666"/>
                </a:solidFill>
              </a:rPr>
              <a:t> </a:t>
            </a:r>
            <a:endParaRPr sz="1200">
              <a:solidFill>
                <a:srgbClr val="666666"/>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05214d3de9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205214d3de9_0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b="1" lang="en-US" sz="1200">
                <a:solidFill>
                  <a:srgbClr val="377192"/>
                </a:solidFill>
              </a:rPr>
              <a:t>LA RAISON D’ETRE validée en gouvernance = Créer les conditions d’une prise de conscience globale de l’impact environnemental du numérique par une action fédératrice, conviviale et permettant d’engager concrètement le premier pas pour un numérique plus responsable.</a:t>
            </a:r>
            <a:br>
              <a:rPr b="1" lang="en-US" sz="1200">
                <a:solidFill>
                  <a:srgbClr val="377192"/>
                </a:solidFill>
              </a:rPr>
            </a:br>
            <a:endParaRPr sz="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05214d3de9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205214d3de9_0_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12 min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05214d3de9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g205214d3de9_0_6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5214d3de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05214d3de9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05214d3de9_0_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g205214d3de9_0_9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05214d3de9_0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205214d3de9_0_9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543" name="Google Shape;54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c0c7d7757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553" name="Google Shape;553;gc0c7d7757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17a8c6c0cd_1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g117a8c6c0cd_1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g117a8c6c0cd_1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577" name="Google Shape;5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c0c7d7757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588" name="Google Shape;588;gc0c7d77571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0896c1c860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598" name="Google Shape;598;g20896c1c860_1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c0c7d7757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618" name="Google Shape;618;gc0c7d7757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27" name="Google Shape;6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7ebfaf903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117ebfaf903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OK</a:t>
            </a:r>
            <a:endParaRPr/>
          </a:p>
        </p:txBody>
      </p:sp>
      <p:sp>
        <p:nvSpPr>
          <p:cNvPr id="230" name="Google Shape;230;g117ebfaf903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0896c1c860_1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0896c1c860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60" name="Google Shape;6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684" name="Google Shape;6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c237a6a2c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c237a6a2c1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0896c1c860_1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20896c1c860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17f7866ac5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117f7866ac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735" name="Google Shape;7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c237a6a2c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744" name="Google Shape;744;gc237a6a2c1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c237a6a2c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OK</a:t>
            </a:r>
            <a:endParaRPr/>
          </a:p>
        </p:txBody>
      </p:sp>
      <p:sp>
        <p:nvSpPr>
          <p:cNvPr id="753" name="Google Shape;753;gc237a6a2c1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0896c1c860_1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0896c1c860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5214d3de9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05214d3de9_0_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Chau Philomene One"/>
                <a:ea typeface="Chau Philomene One"/>
                <a:cs typeface="Chau Philomene One"/>
                <a:sym typeface="Chau Philomene One"/>
              </a:rPr>
              <a:t>3 chiffres clés d’impact* - le numérique c’est : </a:t>
            </a:r>
            <a:endParaRPr sz="1800">
              <a:solidFill>
                <a:schemeClr val="dk1"/>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Chau Philomene One"/>
              <a:ea typeface="Chau Philomene One"/>
              <a:cs typeface="Chau Philomene One"/>
              <a:sym typeface="Chau Philomene One"/>
            </a:endParaRPr>
          </a:p>
          <a:p>
            <a:pPr indent="-342900" lvl="0" marL="457200" rtl="0" algn="l">
              <a:lnSpc>
                <a:spcPct val="115000"/>
              </a:lnSpc>
              <a:spcBef>
                <a:spcPts val="0"/>
              </a:spcBef>
              <a:spcAft>
                <a:spcPts val="0"/>
              </a:spcAft>
              <a:buClr>
                <a:schemeClr val="dk1"/>
              </a:buClr>
              <a:buSzPts val="1800"/>
              <a:buFont typeface="Chau Philomene One"/>
              <a:buChar char="-"/>
            </a:pPr>
            <a:r>
              <a:rPr lang="en-US" sz="1800">
                <a:solidFill>
                  <a:schemeClr val="dk1"/>
                </a:solidFill>
                <a:latin typeface="Chau Philomene One"/>
                <a:ea typeface="Chau Philomene One"/>
                <a:cs typeface="Chau Philomene One"/>
                <a:sym typeface="Chau Philomene One"/>
              </a:rPr>
              <a:t>3 à 4% des émissions de Gaz à Effet de Serre (GES) </a:t>
            </a:r>
            <a:br>
              <a:rPr lang="en-US" sz="1800">
                <a:solidFill>
                  <a:schemeClr val="dk1"/>
                </a:solidFill>
                <a:latin typeface="Chau Philomene One"/>
                <a:ea typeface="Chau Philomene One"/>
                <a:cs typeface="Chau Philomene One"/>
                <a:sym typeface="Chau Philomene One"/>
              </a:rPr>
            </a:br>
            <a:r>
              <a:rPr lang="en-US" sz="1800">
                <a:solidFill>
                  <a:schemeClr val="dk1"/>
                </a:solidFill>
                <a:latin typeface="Chau Philomene One"/>
                <a:ea typeface="Chau Philomene One"/>
                <a:cs typeface="Chau Philomene One"/>
                <a:sym typeface="Chau Philomene One"/>
              </a:rPr>
              <a:t>sous titre : </a:t>
            </a:r>
            <a:r>
              <a:rPr lang="en-US">
                <a:solidFill>
                  <a:schemeClr val="dk1"/>
                </a:solidFill>
              </a:rPr>
              <a:t> la forte augmentation des usages laisse présager un d</a:t>
            </a:r>
            <a:r>
              <a:rPr b="1" lang="en-US">
                <a:solidFill>
                  <a:schemeClr val="dk1"/>
                </a:solidFill>
              </a:rPr>
              <a:t>oublement de cette empreinte carbone d’ici 2025 !</a:t>
            </a:r>
            <a:br>
              <a:rPr b="1" lang="en-US">
                <a:solidFill>
                  <a:schemeClr val="dk1"/>
                </a:solidFill>
              </a:rPr>
            </a:br>
            <a:endParaRPr sz="1800">
              <a:solidFill>
                <a:schemeClr val="dk1"/>
              </a:solidFill>
              <a:latin typeface="Chau Philomene One"/>
              <a:ea typeface="Chau Philomene One"/>
              <a:cs typeface="Chau Philomene One"/>
              <a:sym typeface="Chau Philomene One"/>
            </a:endParaRPr>
          </a:p>
          <a:p>
            <a:pPr indent="-342900" lvl="0" marL="457200" rtl="0" algn="l">
              <a:lnSpc>
                <a:spcPct val="115000"/>
              </a:lnSpc>
              <a:spcBef>
                <a:spcPts val="0"/>
              </a:spcBef>
              <a:spcAft>
                <a:spcPts val="0"/>
              </a:spcAft>
              <a:buClr>
                <a:schemeClr val="dk1"/>
              </a:buClr>
              <a:buSzPts val="1800"/>
              <a:buFont typeface="Chau Philomene One"/>
              <a:buChar char="-"/>
            </a:pPr>
            <a:r>
              <a:rPr lang="en-US" sz="1800">
                <a:solidFill>
                  <a:schemeClr val="dk1"/>
                </a:solidFill>
                <a:latin typeface="Chau Philomene One"/>
                <a:ea typeface="Chau Philomene One"/>
                <a:cs typeface="Chau Philomene One"/>
                <a:sym typeface="Chau Philomene One"/>
              </a:rPr>
              <a:t>10% de la production d’électricité mondiale  </a:t>
            </a:r>
            <a:br>
              <a:rPr lang="en-US" sz="1800">
                <a:solidFill>
                  <a:schemeClr val="dk1"/>
                </a:solidFill>
                <a:latin typeface="Chau Philomene One"/>
                <a:ea typeface="Chau Philomene One"/>
                <a:cs typeface="Chau Philomene One"/>
                <a:sym typeface="Chau Philomene One"/>
              </a:rPr>
            </a:br>
            <a:r>
              <a:rPr lang="en-US" sz="1800">
                <a:solidFill>
                  <a:schemeClr val="dk1"/>
                </a:solidFill>
                <a:latin typeface="Chau Philomene One"/>
                <a:ea typeface="Chau Philomene One"/>
                <a:cs typeface="Chau Philomene One"/>
                <a:sym typeface="Chau Philomene One"/>
              </a:rPr>
              <a:t>sous titre : </a:t>
            </a:r>
            <a:r>
              <a:rPr lang="en-US">
                <a:solidFill>
                  <a:schemeClr val="dk1"/>
                </a:solidFill>
              </a:rPr>
              <a:t> pour produire cette énergie on a besoin de beaucoup beaucoup d’eau - qui est une ressource finie comme les + 50 matériaux qui composent un smartphone !</a:t>
            </a:r>
            <a:br>
              <a:rPr b="1" lang="en-US">
                <a:solidFill>
                  <a:schemeClr val="dk1"/>
                </a:solidFill>
              </a:rPr>
            </a:br>
            <a:endParaRPr sz="1800">
              <a:solidFill>
                <a:schemeClr val="dk1"/>
              </a:solidFill>
              <a:latin typeface="Chau Philomene One"/>
              <a:ea typeface="Chau Philomene One"/>
              <a:cs typeface="Chau Philomene One"/>
              <a:sym typeface="Chau Philomene One"/>
            </a:endParaRPr>
          </a:p>
          <a:p>
            <a:pPr indent="-342900" lvl="0" marL="457200" rtl="0" algn="l">
              <a:lnSpc>
                <a:spcPct val="115000"/>
              </a:lnSpc>
              <a:spcBef>
                <a:spcPts val="0"/>
              </a:spcBef>
              <a:spcAft>
                <a:spcPts val="0"/>
              </a:spcAft>
              <a:buClr>
                <a:schemeClr val="dk1"/>
              </a:buClr>
              <a:buSzPts val="1800"/>
              <a:buFont typeface="Chau Philomene One"/>
              <a:buChar char="-"/>
            </a:pPr>
            <a:r>
              <a:rPr lang="en-US" sz="1800">
                <a:solidFill>
                  <a:schemeClr val="dk1"/>
                </a:solidFill>
                <a:latin typeface="Chau Philomene One"/>
                <a:ea typeface="Chau Philomene One"/>
                <a:cs typeface="Chau Philomene One"/>
                <a:sym typeface="Chau Philomene One"/>
              </a:rPr>
              <a:t>34 Milliards d’équipements numériques en service dans le monde </a:t>
            </a:r>
            <a:br>
              <a:rPr lang="en-US" sz="1800">
                <a:solidFill>
                  <a:schemeClr val="dk1"/>
                </a:solidFill>
                <a:latin typeface="Chau Philomene One"/>
                <a:ea typeface="Chau Philomene One"/>
                <a:cs typeface="Chau Philomene One"/>
                <a:sym typeface="Chau Philomene One"/>
              </a:rPr>
            </a:br>
            <a:r>
              <a:rPr lang="en-US" sz="1800">
                <a:solidFill>
                  <a:schemeClr val="dk1"/>
                </a:solidFill>
                <a:latin typeface="Chau Philomene One"/>
                <a:ea typeface="Chau Philomene One"/>
                <a:cs typeface="Chau Philomene One"/>
                <a:sym typeface="Chau Philomene One"/>
              </a:rPr>
              <a:t>sous titre : </a:t>
            </a:r>
            <a:r>
              <a:rPr lang="en-US">
                <a:solidFill>
                  <a:schemeClr val="dk1"/>
                </a:solidFill>
              </a:rPr>
              <a:t> alors que la part la plus importante dans l’impact du numérique est liée à la fabrication des équipements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*source : ADEME &amp; GreenIT</a:t>
            </a:r>
            <a:endParaRPr sz="14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autre chiffre possible : </a:t>
            </a:r>
            <a:br>
              <a:rPr lang="en-US"/>
            </a:br>
            <a:r>
              <a:rPr lang="en-US" sz="1800">
                <a:solidFill>
                  <a:schemeClr val="dk1"/>
                </a:solidFill>
                <a:latin typeface="Chau Philomene One"/>
                <a:ea typeface="Chau Philomene One"/>
                <a:cs typeface="Chau Philomene One"/>
                <a:sym typeface="Chau Philomene One"/>
              </a:rPr>
              <a:t>53 Millions de tonnes de Déchets d’Equipement Electrique et Electronique (DEEE) dans le monde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dc81114689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g1dc81114689_1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dc81114689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g1dc81114689_1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05214d3de9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9" name="Google Shape;799;g205214d3de9_0_10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205214d3de9_0_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g205214d3de9_0_9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05214d3de9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g205214d3de9_0_9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aa4c2216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g2aa4c2216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600" u="sng">
                <a:solidFill>
                  <a:schemeClr val="hlink"/>
                </a:solidFill>
                <a:hlinkClick r:id="rId2"/>
              </a:rPr>
              <a:t>https://www.ecologic-france.com/ecologic/nouvelle-box-gsm-a-venir.html</a:t>
            </a:r>
            <a:r>
              <a:rPr lang="en-US" sz="1600">
                <a:solidFill>
                  <a:schemeClr val="dk1"/>
                </a:solidFill>
              </a:rPr>
              <a:t>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17ebfaf903_0_1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836" name="Google Shape;836;g117ebfaf903_0_1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117a8c6c0cd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 name="Google Shape;845;g117a8c6c0cd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endParaRPr/>
          </a:p>
        </p:txBody>
      </p:sp>
      <p:sp>
        <p:nvSpPr>
          <p:cNvPr id="846" name="Google Shape;846;g117a8c6c0cd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17a8c6c0cd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g117a8c6c0cd_1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3" name="Google Shape;863;g117a8c6c0cd_1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117a8c6c0c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117a8c6c0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7ebfaf903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117ebfaf903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endParaRPr/>
          </a:p>
        </p:txBody>
      </p:sp>
      <p:sp>
        <p:nvSpPr>
          <p:cNvPr id="256" name="Google Shape;256;g117ebfaf903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117ebfaf903_0_1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117ebfaf903_0_1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1847d0e013_2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1847d0e013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1847d0e013_2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11847d0e013_2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1847d0e013_2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1847d0e013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c237a6a2c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gc237a6a2c1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dc81114689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7" name="Google Shape;927;g1dc81114689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05214d3de9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6" name="Google Shape;936;g205214d3de9_0_10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Julien Nora</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05214d3de9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g205214d3de9_0_9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05214d3de9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7" name="Google Shape;957;g205214d3de9_0_10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dc8111468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
        <p:nvSpPr>
          <p:cNvPr id="965" name="Google Shape;965;g1dc81114689_1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05214d3de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05214d3de9_0_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024847"/>
                </a:solidFill>
                <a:latin typeface="Rubik"/>
                <a:ea typeface="Rubik"/>
                <a:cs typeface="Rubik"/>
                <a:sym typeface="Rubik"/>
              </a:rPr>
              <a:t>Le GreenIT.fr est la communauté des acteurs du numérique responsable, qui rassemble des ressources et préconisations pour réduire l’empreinte environnementale du numérique grâce aux </a:t>
            </a:r>
            <a:r>
              <a:rPr lang="en-US" sz="1200">
                <a:solidFill>
                  <a:srgbClr val="024847"/>
                </a:solidFill>
                <a:latin typeface="Rubik Medium"/>
                <a:ea typeface="Rubik Medium"/>
                <a:cs typeface="Rubik Medium"/>
                <a:sym typeface="Rubik Medium"/>
              </a:rPr>
              <a:t>5 R</a:t>
            </a:r>
            <a:r>
              <a:rPr lang="en-US" sz="1200">
                <a:solidFill>
                  <a:srgbClr val="024847"/>
                </a:solidFill>
                <a:latin typeface="Rubik"/>
                <a:ea typeface="Rubik"/>
                <a:cs typeface="Rubik"/>
                <a:sym typeface="Rubik"/>
              </a:rPr>
              <a:t> </a:t>
            </a:r>
            <a:endParaRPr sz="1200">
              <a:solidFill>
                <a:srgbClr val="024847"/>
              </a:solidFill>
              <a:latin typeface="Rubik"/>
              <a:ea typeface="Rubik"/>
              <a:cs typeface="Rubik"/>
              <a:sym typeface="Rubik"/>
            </a:endParaRPr>
          </a:p>
          <a:p>
            <a:pPr indent="-266700" lvl="1" marL="914400" rtl="0" algn="l">
              <a:lnSpc>
                <a:spcPct val="115000"/>
              </a:lnSpc>
              <a:spcBef>
                <a:spcPts val="120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Refuser </a:t>
            </a:r>
            <a:r>
              <a:rPr lang="en-US" sz="1200">
                <a:solidFill>
                  <a:srgbClr val="024847"/>
                </a:solidFill>
                <a:latin typeface="Rubik"/>
                <a:ea typeface="Rubik"/>
                <a:cs typeface="Rubik"/>
                <a:sym typeface="Rubik"/>
              </a:rPr>
              <a:t>- l’usage unique, les achats avec déchets</a:t>
            </a:r>
            <a:endParaRPr sz="1200">
              <a:solidFill>
                <a:srgbClr val="024847"/>
              </a:solidFill>
              <a:latin typeface="Rubik"/>
              <a:ea typeface="Rubik"/>
              <a:cs typeface="Rubik"/>
              <a:sym typeface="Rubik"/>
            </a:endParaRPr>
          </a:p>
          <a:p>
            <a:pPr indent="-266700" lvl="1" marL="914400" rtl="0" algn="l">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Réduire</a:t>
            </a:r>
            <a:r>
              <a:rPr lang="en-US" sz="1200">
                <a:solidFill>
                  <a:srgbClr val="024847"/>
                </a:solidFill>
                <a:latin typeface="Rubik"/>
                <a:ea typeface="Rubik"/>
                <a:cs typeface="Rubik"/>
                <a:sym typeface="Rubik"/>
              </a:rPr>
              <a:t> - la consommation de biens</a:t>
            </a:r>
            <a:endParaRPr sz="1200">
              <a:solidFill>
                <a:srgbClr val="024847"/>
              </a:solidFill>
              <a:latin typeface="Rubik"/>
              <a:ea typeface="Rubik"/>
              <a:cs typeface="Rubik"/>
              <a:sym typeface="Rubik"/>
            </a:endParaRPr>
          </a:p>
          <a:p>
            <a:pPr indent="-266700" lvl="1" marL="914400" rtl="0" algn="l">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Réutiliser</a:t>
            </a:r>
            <a:r>
              <a:rPr lang="en-US" sz="1200">
                <a:solidFill>
                  <a:srgbClr val="024847"/>
                </a:solidFill>
                <a:latin typeface="Rubik"/>
                <a:ea typeface="Rubik"/>
                <a:cs typeface="Rubik"/>
                <a:sym typeface="Rubik"/>
              </a:rPr>
              <a:t> - tout au possible</a:t>
            </a:r>
            <a:endParaRPr sz="1200">
              <a:solidFill>
                <a:srgbClr val="024847"/>
              </a:solidFill>
              <a:latin typeface="Rubik"/>
              <a:ea typeface="Rubik"/>
              <a:cs typeface="Rubik"/>
              <a:sym typeface="Rubik"/>
            </a:endParaRPr>
          </a:p>
          <a:p>
            <a:pPr indent="-266700" lvl="1" marL="914400" rtl="0" algn="l">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Recycler</a:t>
            </a:r>
            <a:r>
              <a:rPr lang="en-US" sz="1200">
                <a:solidFill>
                  <a:srgbClr val="024847"/>
                </a:solidFill>
                <a:latin typeface="Rubik"/>
                <a:ea typeface="Rubik"/>
                <a:cs typeface="Rubik"/>
                <a:sym typeface="Rubik"/>
              </a:rPr>
              <a:t> - tout ce qui ne peut pas être réutilisé</a:t>
            </a:r>
            <a:endParaRPr sz="1200">
              <a:solidFill>
                <a:srgbClr val="024847"/>
              </a:solidFill>
              <a:latin typeface="Rubik"/>
              <a:ea typeface="Rubik"/>
              <a:cs typeface="Rubik"/>
              <a:sym typeface="Rubik"/>
            </a:endParaRPr>
          </a:p>
          <a:p>
            <a:pPr indent="-266700" lvl="1" marL="914400" rtl="0" algn="l">
              <a:lnSpc>
                <a:spcPct val="115000"/>
              </a:lnSpc>
              <a:spcBef>
                <a:spcPts val="0"/>
              </a:spcBef>
              <a:spcAft>
                <a:spcPts val="0"/>
              </a:spcAft>
              <a:buClr>
                <a:srgbClr val="EAB60B"/>
              </a:buClr>
              <a:buSzPts val="600"/>
              <a:buChar char="○"/>
            </a:pPr>
            <a:r>
              <a:rPr lang="en-US" sz="1200">
                <a:solidFill>
                  <a:srgbClr val="024847"/>
                </a:solidFill>
                <a:latin typeface="Rubik Medium"/>
                <a:ea typeface="Rubik Medium"/>
                <a:cs typeface="Rubik Medium"/>
                <a:sym typeface="Rubik Medium"/>
              </a:rPr>
              <a:t>Réparer</a:t>
            </a:r>
            <a:r>
              <a:rPr lang="en-US" sz="1200">
                <a:solidFill>
                  <a:srgbClr val="024847"/>
                </a:solidFill>
                <a:latin typeface="Rubik"/>
                <a:ea typeface="Rubik"/>
                <a:cs typeface="Rubik"/>
                <a:sym typeface="Rubik"/>
              </a:rPr>
              <a:t> - tout ce qui peut l’être</a:t>
            </a:r>
            <a:endParaRPr sz="60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dc81114689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g1dc81114689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OK</a:t>
            </a:r>
            <a:endParaRPr/>
          </a:p>
        </p:txBody>
      </p:sp>
      <p:sp>
        <p:nvSpPr>
          <p:cNvPr id="976" name="Google Shape;976;g1dc81114689_1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dc81114689_1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0" name="Google Shape;990;g1dc81114689_1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91" name="Google Shape;991;g1dc81114689_1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dc81114689_1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dc81114689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dc81114689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g1dc81114689_1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05214d3de9_0_1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 name="Google Shape;1020;g205214d3de9_0_10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05214d3de9_0_10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9" name="Google Shape;1029;g205214d3de9_0_10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Romuald Ribault - Directeur Marketing de Ecologic</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aa4c2216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0" name="Google Shape;1040;g2aa4c22165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05214d3de9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9" name="Google Shape;1049;g205214d3de9_0_7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30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205214d3de9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7" name="Google Shape;1057;g205214d3de9_0_7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05214d3de9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7" name="Google Shape;1067;g205214d3de9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Moment d’échange </a:t>
            </a:r>
            <a:endParaRPr/>
          </a:p>
        </p:txBody>
      </p:sp>
      <p:sp>
        <p:nvSpPr>
          <p:cNvPr id="288" name="Google Shape;2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17ebfaf90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17ebfaf90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 name="Google Shape;12;p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8" name="Shape 48"/>
        <p:cNvGrpSpPr/>
        <p:nvPr/>
      </p:nvGrpSpPr>
      <p:grpSpPr>
        <a:xfrm>
          <a:off x="0" y="0"/>
          <a:ext cx="0" cy="0"/>
          <a:chOff x="0" y="0"/>
          <a:chExt cx="0" cy="0"/>
        </a:xfrm>
      </p:grpSpPr>
      <p:sp>
        <p:nvSpPr>
          <p:cNvPr id="49" name="Google Shape;49;p1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1"/>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3" name="Shape 53"/>
        <p:cNvGrpSpPr/>
        <p:nvPr/>
      </p:nvGrpSpPr>
      <p:grpSpPr>
        <a:xfrm>
          <a:off x="0" y="0"/>
          <a:ext cx="0" cy="0"/>
          <a:chOff x="0" y="0"/>
          <a:chExt cx="0" cy="0"/>
        </a:xfrm>
      </p:grpSpPr>
      <p:sp>
        <p:nvSpPr>
          <p:cNvPr id="54" name="Google Shape;54;p12"/>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2"/>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2"/>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2"/>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2"/>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0" name="Shape 60"/>
        <p:cNvGrpSpPr/>
        <p:nvPr/>
      </p:nvGrpSpPr>
      <p:grpSpPr>
        <a:xfrm>
          <a:off x="0" y="0"/>
          <a:ext cx="0" cy="0"/>
          <a:chOff x="0" y="0"/>
          <a:chExt cx="0" cy="0"/>
        </a:xfrm>
      </p:grpSpPr>
      <p:sp>
        <p:nvSpPr>
          <p:cNvPr id="61" name="Google Shape;61;p1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13"/>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3"/>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3"/>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3"/>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13"/>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69" name="Shape 69"/>
        <p:cNvGrpSpPr/>
        <p:nvPr/>
      </p:nvGrpSpPr>
      <p:grpSpPr>
        <a:xfrm>
          <a:off x="0" y="0"/>
          <a:ext cx="0" cy="0"/>
          <a:chOff x="0" y="0"/>
          <a:chExt cx="0" cy="0"/>
        </a:xfrm>
      </p:grpSpPr>
      <p:sp>
        <p:nvSpPr>
          <p:cNvPr id="70" name="Google Shape;70;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2" name="Google Shape;72;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3" name="Google Shape;73;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4" name="Google Shape;74;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white">
  <p:cSld name="CUSTOM_3">
    <p:spTree>
      <p:nvGrpSpPr>
        <p:cNvPr id="75" name="Shape 75"/>
        <p:cNvGrpSpPr/>
        <p:nvPr/>
      </p:nvGrpSpPr>
      <p:grpSpPr>
        <a:xfrm>
          <a:off x="0" y="0"/>
          <a:ext cx="0" cy="0"/>
          <a:chOff x="0" y="0"/>
          <a:chExt cx="0" cy="0"/>
        </a:xfrm>
      </p:grpSpPr>
      <p:sp>
        <p:nvSpPr>
          <p:cNvPr id="76" name="Google Shape;76;p1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83" name="Shape 83"/>
        <p:cNvGrpSpPr/>
        <p:nvPr/>
      </p:nvGrpSpPr>
      <p:grpSpPr>
        <a:xfrm>
          <a:off x="0" y="0"/>
          <a:ext cx="0" cy="0"/>
          <a:chOff x="0" y="0"/>
          <a:chExt cx="0" cy="0"/>
        </a:xfrm>
      </p:grpSpPr>
      <p:sp>
        <p:nvSpPr>
          <p:cNvPr id="84" name="Google Shape;84;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89" name="Shape 89"/>
        <p:cNvGrpSpPr/>
        <p:nvPr/>
      </p:nvGrpSpPr>
      <p:grpSpPr>
        <a:xfrm>
          <a:off x="0" y="0"/>
          <a:ext cx="0" cy="0"/>
          <a:chOff x="0" y="0"/>
          <a:chExt cx="0" cy="0"/>
        </a:xfrm>
      </p:grpSpPr>
      <p:sp>
        <p:nvSpPr>
          <p:cNvPr id="90" name="Google Shape;9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96" name="Shape 96"/>
        <p:cNvGrpSpPr/>
        <p:nvPr/>
      </p:nvGrpSpPr>
      <p:grpSpPr>
        <a:xfrm>
          <a:off x="0" y="0"/>
          <a:ext cx="0" cy="0"/>
          <a:chOff x="0" y="0"/>
          <a:chExt cx="0" cy="0"/>
        </a:xfrm>
      </p:grpSpPr>
      <p:sp>
        <p:nvSpPr>
          <p:cNvPr id="97" name="Google Shape;97;p1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9"/>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99" name="Google Shape;9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02" name="Shape 102"/>
        <p:cNvGrpSpPr/>
        <p:nvPr/>
      </p:nvGrpSpPr>
      <p:grpSpPr>
        <a:xfrm>
          <a:off x="0" y="0"/>
          <a:ext cx="0" cy="0"/>
          <a:chOff x="0" y="0"/>
          <a:chExt cx="0" cy="0"/>
        </a:xfrm>
      </p:grpSpPr>
      <p:sp>
        <p:nvSpPr>
          <p:cNvPr id="103" name="Google Shape;103;p2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4" name="Google Shape;104;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5" name="Google Shape;10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08" name="Shape 108"/>
        <p:cNvGrpSpPr/>
        <p:nvPr/>
      </p:nvGrpSpPr>
      <p:grpSpPr>
        <a:xfrm>
          <a:off x="0" y="0"/>
          <a:ext cx="0" cy="0"/>
          <a:chOff x="0" y="0"/>
          <a:chExt cx="0" cy="0"/>
        </a:xfrm>
      </p:grpSpPr>
      <p:sp>
        <p:nvSpPr>
          <p:cNvPr id="109" name="Google Shape;109;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1" name="Google Shape;111;p21"/>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3" name="Google Shape;113;p21"/>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17" name="Shape 117"/>
        <p:cNvGrpSpPr/>
        <p:nvPr/>
      </p:nvGrpSpPr>
      <p:grpSpPr>
        <a:xfrm>
          <a:off x="0" y="0"/>
          <a:ext cx="0" cy="0"/>
          <a:chOff x="0" y="0"/>
          <a:chExt cx="0" cy="0"/>
        </a:xfrm>
      </p:grpSpPr>
      <p:sp>
        <p:nvSpPr>
          <p:cNvPr id="118" name="Google Shape;118;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22" name="Shape 122"/>
        <p:cNvGrpSpPr/>
        <p:nvPr/>
      </p:nvGrpSpPr>
      <p:grpSpPr>
        <a:xfrm>
          <a:off x="0" y="0"/>
          <a:ext cx="0" cy="0"/>
          <a:chOff x="0" y="0"/>
          <a:chExt cx="0" cy="0"/>
        </a:xfrm>
      </p:grpSpPr>
      <p:sp>
        <p:nvSpPr>
          <p:cNvPr id="123" name="Google Shape;12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26" name="Shape 126"/>
        <p:cNvGrpSpPr/>
        <p:nvPr/>
      </p:nvGrpSpPr>
      <p:grpSpPr>
        <a:xfrm>
          <a:off x="0" y="0"/>
          <a:ext cx="0" cy="0"/>
          <a:chOff x="0" y="0"/>
          <a:chExt cx="0" cy="0"/>
        </a:xfrm>
      </p:grpSpPr>
      <p:sp>
        <p:nvSpPr>
          <p:cNvPr id="127" name="Google Shape;127;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8" name="Google Shape;128;p2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9" name="Google Shape;129;p2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0" name="Google Shape;130;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33" name="Shape 133"/>
        <p:cNvGrpSpPr/>
        <p:nvPr/>
      </p:nvGrpSpPr>
      <p:grpSpPr>
        <a:xfrm>
          <a:off x="0" y="0"/>
          <a:ext cx="0" cy="0"/>
          <a:chOff x="0" y="0"/>
          <a:chExt cx="0" cy="0"/>
        </a:xfrm>
      </p:grpSpPr>
      <p:sp>
        <p:nvSpPr>
          <p:cNvPr id="134" name="Google Shape;134;p2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25"/>
          <p:cNvSpPr/>
          <p:nvPr>
            <p:ph idx="2" type="pic"/>
          </p:nvPr>
        </p:nvSpPr>
        <p:spPr>
          <a:xfrm>
            <a:off x="3887391" y="740569"/>
            <a:ext cx="4629300" cy="3655200"/>
          </a:xfrm>
          <a:prstGeom prst="rect">
            <a:avLst/>
          </a:prstGeom>
          <a:noFill/>
          <a:ln>
            <a:noFill/>
          </a:ln>
        </p:spPr>
      </p:sp>
      <p:sp>
        <p:nvSpPr>
          <p:cNvPr id="136" name="Google Shape;136;p2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7" name="Google Shape;137;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40" name="Shape 140"/>
        <p:cNvGrpSpPr/>
        <p:nvPr/>
      </p:nvGrpSpPr>
      <p:grpSpPr>
        <a:xfrm>
          <a:off x="0" y="0"/>
          <a:ext cx="0" cy="0"/>
          <a:chOff x="0" y="0"/>
          <a:chExt cx="0" cy="0"/>
        </a:xfrm>
      </p:grpSpPr>
      <p:sp>
        <p:nvSpPr>
          <p:cNvPr id="141" name="Google Shape;141;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2" name="Google Shape;142;p2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3" name="Google Shape;143;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5" name="Google Shape;14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46" name="Shape 146"/>
        <p:cNvGrpSpPr/>
        <p:nvPr/>
      </p:nvGrpSpPr>
      <p:grpSpPr>
        <a:xfrm>
          <a:off x="0" y="0"/>
          <a:ext cx="0" cy="0"/>
          <a:chOff x="0" y="0"/>
          <a:chExt cx="0" cy="0"/>
        </a:xfrm>
      </p:grpSpPr>
      <p:sp>
        <p:nvSpPr>
          <p:cNvPr id="147" name="Google Shape;147;p27"/>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8" name="Google Shape;148;p27"/>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9" name="Google Shape;149;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0" name="Google Shape;150;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6" name="Shape 156"/>
        <p:cNvGrpSpPr/>
        <p:nvPr/>
      </p:nvGrpSpPr>
      <p:grpSpPr>
        <a:xfrm>
          <a:off x="0" y="0"/>
          <a:ext cx="0" cy="0"/>
          <a:chOff x="0" y="0"/>
          <a:chExt cx="0" cy="0"/>
        </a:xfrm>
      </p:grpSpPr>
      <p:sp>
        <p:nvSpPr>
          <p:cNvPr id="157" name="Google Shape;157;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58" name="Google Shape;158;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9" name="Google Shape;15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2" name="Google Shape;162;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63" name="Google Shape;16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66" name="Google Shape;16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9" name="Google Shape;169;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70" name="Google Shape;170;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71" name="Google Shape;17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4"/>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2" name="Shape 172"/>
        <p:cNvGrpSpPr/>
        <p:nvPr/>
      </p:nvGrpSpPr>
      <p:grpSpPr>
        <a:xfrm>
          <a:off x="0" y="0"/>
          <a:ext cx="0" cy="0"/>
          <a:chOff x="0" y="0"/>
          <a:chExt cx="0" cy="0"/>
        </a:xfrm>
      </p:grpSpPr>
      <p:sp>
        <p:nvSpPr>
          <p:cNvPr id="173" name="Google Shape;173;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4" name="Google Shape;17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5" name="Shape 175"/>
        <p:cNvGrpSpPr/>
        <p:nvPr/>
      </p:nvGrpSpPr>
      <p:grpSpPr>
        <a:xfrm>
          <a:off x="0" y="0"/>
          <a:ext cx="0" cy="0"/>
          <a:chOff x="0" y="0"/>
          <a:chExt cx="0" cy="0"/>
        </a:xfrm>
      </p:grpSpPr>
      <p:sp>
        <p:nvSpPr>
          <p:cNvPr id="176" name="Google Shape;176;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77" name="Google Shape;177;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78" name="Google Shape;17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9" name="Shape 179"/>
        <p:cNvGrpSpPr/>
        <p:nvPr/>
      </p:nvGrpSpPr>
      <p:grpSpPr>
        <a:xfrm>
          <a:off x="0" y="0"/>
          <a:ext cx="0" cy="0"/>
          <a:chOff x="0" y="0"/>
          <a:chExt cx="0" cy="0"/>
        </a:xfrm>
      </p:grpSpPr>
      <p:sp>
        <p:nvSpPr>
          <p:cNvPr id="180" name="Google Shape;180;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81" name="Google Shape;18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2" name="Shape 182"/>
        <p:cNvGrpSpPr/>
        <p:nvPr/>
      </p:nvGrpSpPr>
      <p:grpSpPr>
        <a:xfrm>
          <a:off x="0" y="0"/>
          <a:ext cx="0" cy="0"/>
          <a:chOff x="0" y="0"/>
          <a:chExt cx="0" cy="0"/>
        </a:xfrm>
      </p:grpSpPr>
      <p:sp>
        <p:nvSpPr>
          <p:cNvPr id="183" name="Google Shape;183;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85" name="Google Shape;185;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6" name="Google Shape;186;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87" name="Google Shape;18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8" name="Shape 188"/>
        <p:cNvGrpSpPr/>
        <p:nvPr/>
      </p:nvGrpSpPr>
      <p:grpSpPr>
        <a:xfrm>
          <a:off x="0" y="0"/>
          <a:ext cx="0" cy="0"/>
          <a:chOff x="0" y="0"/>
          <a:chExt cx="0" cy="0"/>
        </a:xfrm>
      </p:grpSpPr>
      <p:sp>
        <p:nvSpPr>
          <p:cNvPr id="189" name="Google Shape;189;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190" name="Google Shape;19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1" name="Shape 191"/>
        <p:cNvGrpSpPr/>
        <p:nvPr/>
      </p:nvGrpSpPr>
      <p:grpSpPr>
        <a:xfrm>
          <a:off x="0" y="0"/>
          <a:ext cx="0" cy="0"/>
          <a:chOff x="0" y="0"/>
          <a:chExt cx="0" cy="0"/>
        </a:xfrm>
      </p:grpSpPr>
      <p:sp>
        <p:nvSpPr>
          <p:cNvPr id="192" name="Google Shape;192;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93" name="Google Shape;193;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194" name="Google Shape;19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5" name="Shape 195"/>
        <p:cNvGrpSpPr/>
        <p:nvPr/>
      </p:nvGrpSpPr>
      <p:grpSpPr>
        <a:xfrm>
          <a:off x="0" y="0"/>
          <a:ext cx="0" cy="0"/>
          <a:chOff x="0" y="0"/>
          <a:chExt cx="0" cy="0"/>
        </a:xfrm>
      </p:grpSpPr>
      <p:sp>
        <p:nvSpPr>
          <p:cNvPr id="196" name="Google Shape;19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5"/>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7" name="Shape 27"/>
        <p:cNvGrpSpPr/>
        <p:nvPr/>
      </p:nvGrpSpPr>
      <p:grpSpPr>
        <a:xfrm>
          <a:off x="0" y="0"/>
          <a:ext cx="0" cy="0"/>
          <a:chOff x="0" y="0"/>
          <a:chExt cx="0" cy="0"/>
        </a:xfrm>
      </p:grpSpPr>
      <p:sp>
        <p:nvSpPr>
          <p:cNvPr id="28" name="Google Shape;28;p7"/>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6" name="Shape 36"/>
        <p:cNvGrpSpPr/>
        <p:nvPr/>
      </p:nvGrpSpPr>
      <p:grpSpPr>
        <a:xfrm>
          <a:off x="0" y="0"/>
          <a:ext cx="0" cy="0"/>
          <a:chOff x="0" y="0"/>
          <a:chExt cx="0" cy="0"/>
        </a:xfrm>
      </p:grpSpPr>
      <p:sp>
        <p:nvSpPr>
          <p:cNvPr id="37" name="Google Shape;37;p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9"/>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2" name="Shape 42"/>
        <p:cNvGrpSpPr/>
        <p:nvPr/>
      </p:nvGrpSpPr>
      <p:grpSpPr>
        <a:xfrm>
          <a:off x="0" y="0"/>
          <a:ext cx="0" cy="0"/>
          <a:chOff x="0" y="0"/>
          <a:chExt cx="0" cy="0"/>
        </a:xfrm>
      </p:grpSpPr>
      <p:sp>
        <p:nvSpPr>
          <p:cNvPr id="43" name="Google Shape;43;p1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0"/>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6" name="Google Shape;46;p10"/>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1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lvl1pPr lvl="0">
              <a:buNone/>
              <a:defRPr sz="1300">
                <a:solidFill>
                  <a:srgbClr val="000000"/>
                </a:solidFill>
                <a:latin typeface="Arial"/>
                <a:ea typeface="Arial"/>
                <a:cs typeface="Arial"/>
                <a:sym typeface="Arial"/>
              </a:defRPr>
            </a:lvl1pPr>
            <a:lvl2pPr lvl="1">
              <a:buNone/>
              <a:defRPr sz="1300">
                <a:solidFill>
                  <a:srgbClr val="000000"/>
                </a:solidFill>
                <a:latin typeface="Arial"/>
                <a:ea typeface="Arial"/>
                <a:cs typeface="Arial"/>
                <a:sym typeface="Arial"/>
              </a:defRPr>
            </a:lvl2pPr>
            <a:lvl3pPr lvl="2">
              <a:buNone/>
              <a:defRPr sz="1300">
                <a:solidFill>
                  <a:srgbClr val="000000"/>
                </a:solidFill>
                <a:latin typeface="Arial"/>
                <a:ea typeface="Arial"/>
                <a:cs typeface="Arial"/>
                <a:sym typeface="Arial"/>
              </a:defRPr>
            </a:lvl3pPr>
            <a:lvl4pPr lvl="3">
              <a:buNone/>
              <a:defRPr sz="1300">
                <a:solidFill>
                  <a:srgbClr val="000000"/>
                </a:solidFill>
                <a:latin typeface="Arial"/>
                <a:ea typeface="Arial"/>
                <a:cs typeface="Arial"/>
                <a:sym typeface="Arial"/>
              </a:defRPr>
            </a:lvl4pPr>
            <a:lvl5pPr lvl="4">
              <a:buNone/>
              <a:defRPr sz="1300">
                <a:solidFill>
                  <a:srgbClr val="000000"/>
                </a:solidFill>
                <a:latin typeface="Arial"/>
                <a:ea typeface="Arial"/>
                <a:cs typeface="Arial"/>
                <a:sym typeface="Arial"/>
              </a:defRPr>
            </a:lvl5pPr>
            <a:lvl6pPr lvl="5">
              <a:buNone/>
              <a:defRPr sz="1300">
                <a:solidFill>
                  <a:srgbClr val="000000"/>
                </a:solidFill>
                <a:latin typeface="Arial"/>
                <a:ea typeface="Arial"/>
                <a:cs typeface="Arial"/>
                <a:sym typeface="Arial"/>
              </a:defRPr>
            </a:lvl6pPr>
            <a:lvl7pPr lvl="6">
              <a:buNone/>
              <a:defRPr sz="1300">
                <a:solidFill>
                  <a:srgbClr val="000000"/>
                </a:solidFill>
                <a:latin typeface="Arial"/>
                <a:ea typeface="Arial"/>
                <a:cs typeface="Arial"/>
                <a:sym typeface="Arial"/>
              </a:defRPr>
            </a:lvl7pPr>
            <a:lvl8pPr lvl="7">
              <a:buNone/>
              <a:defRPr sz="1300">
                <a:solidFill>
                  <a:srgbClr val="000000"/>
                </a:solidFill>
                <a:latin typeface="Arial"/>
                <a:ea typeface="Arial"/>
                <a:cs typeface="Arial"/>
                <a:sym typeface="Arial"/>
              </a:defRPr>
            </a:lvl8pPr>
            <a:lvl9pPr lvl="8">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4.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6458040" y="4767120"/>
            <a:ext cx="2057040" cy="273600"/>
          </a:xfrm>
          <a:prstGeom prst="rect">
            <a:avLst/>
          </a:prstGeom>
          <a:noFill/>
          <a:ln>
            <a:noFill/>
          </a:ln>
        </p:spPr>
        <p:txBody>
          <a:bodyPr anchorCtr="0" anchor="ctr" bIns="34200" lIns="68400" spcFirstLastPara="1" rIns="68400" wrap="square" tIns="34200">
            <a:noAutofit/>
          </a:bodyPr>
          <a:lstStyle>
            <a:lvl1pPr indent="0" lvl="0" marL="0" marR="0" rtl="0" algn="r">
              <a:lnSpc>
                <a:spcPct val="100000"/>
              </a:lnSpc>
              <a:spcBef>
                <a:spcPts val="0"/>
              </a:spcBef>
              <a:buNone/>
              <a:defRPr b="0" i="0" sz="900" u="none" cap="none" strike="noStrike">
                <a:solidFill>
                  <a:srgbClr val="8A8993"/>
                </a:solidFill>
                <a:latin typeface="Calibri"/>
                <a:ea typeface="Calibri"/>
                <a:cs typeface="Calibri"/>
                <a:sym typeface="Calibri"/>
              </a:defRPr>
            </a:lvl1pPr>
            <a:lvl2pPr indent="0" lvl="1" marL="0" marR="0" rtl="0" algn="r">
              <a:lnSpc>
                <a:spcPct val="100000"/>
              </a:lnSpc>
              <a:spcBef>
                <a:spcPts val="0"/>
              </a:spcBef>
              <a:buNone/>
              <a:defRPr b="0" i="0" sz="900" u="none" cap="none" strike="noStrike">
                <a:solidFill>
                  <a:srgbClr val="8A8993"/>
                </a:solidFill>
                <a:latin typeface="Calibri"/>
                <a:ea typeface="Calibri"/>
                <a:cs typeface="Calibri"/>
                <a:sym typeface="Calibri"/>
              </a:defRPr>
            </a:lvl2pPr>
            <a:lvl3pPr indent="0" lvl="2" marL="0" marR="0" rtl="0" algn="r">
              <a:lnSpc>
                <a:spcPct val="100000"/>
              </a:lnSpc>
              <a:spcBef>
                <a:spcPts val="0"/>
              </a:spcBef>
              <a:buNone/>
              <a:defRPr b="0" i="0" sz="900" u="none" cap="none" strike="noStrike">
                <a:solidFill>
                  <a:srgbClr val="8A8993"/>
                </a:solidFill>
                <a:latin typeface="Calibri"/>
                <a:ea typeface="Calibri"/>
                <a:cs typeface="Calibri"/>
                <a:sym typeface="Calibri"/>
              </a:defRPr>
            </a:lvl3pPr>
            <a:lvl4pPr indent="0" lvl="3" marL="0" marR="0" rtl="0" algn="r">
              <a:lnSpc>
                <a:spcPct val="100000"/>
              </a:lnSpc>
              <a:spcBef>
                <a:spcPts val="0"/>
              </a:spcBef>
              <a:buNone/>
              <a:defRPr b="0" i="0" sz="900" u="none" cap="none" strike="noStrike">
                <a:solidFill>
                  <a:srgbClr val="8A8993"/>
                </a:solidFill>
                <a:latin typeface="Calibri"/>
                <a:ea typeface="Calibri"/>
                <a:cs typeface="Calibri"/>
                <a:sym typeface="Calibri"/>
              </a:defRPr>
            </a:lvl4pPr>
            <a:lvl5pPr indent="0" lvl="4" marL="0" marR="0" rtl="0" algn="r">
              <a:lnSpc>
                <a:spcPct val="100000"/>
              </a:lnSpc>
              <a:spcBef>
                <a:spcPts val="0"/>
              </a:spcBef>
              <a:buNone/>
              <a:defRPr b="0" i="0" sz="900" u="none" cap="none" strike="noStrike">
                <a:solidFill>
                  <a:srgbClr val="8A8993"/>
                </a:solidFill>
                <a:latin typeface="Calibri"/>
                <a:ea typeface="Calibri"/>
                <a:cs typeface="Calibri"/>
                <a:sym typeface="Calibri"/>
              </a:defRPr>
            </a:lvl5pPr>
            <a:lvl6pPr indent="0" lvl="5" marL="0" marR="0" rtl="0" algn="r">
              <a:lnSpc>
                <a:spcPct val="100000"/>
              </a:lnSpc>
              <a:spcBef>
                <a:spcPts val="0"/>
              </a:spcBef>
              <a:buNone/>
              <a:defRPr b="0" i="0" sz="900" u="none" cap="none" strike="noStrike">
                <a:solidFill>
                  <a:srgbClr val="8A8993"/>
                </a:solidFill>
                <a:latin typeface="Calibri"/>
                <a:ea typeface="Calibri"/>
                <a:cs typeface="Calibri"/>
                <a:sym typeface="Calibri"/>
              </a:defRPr>
            </a:lvl6pPr>
            <a:lvl7pPr indent="0" lvl="6" marL="0" marR="0" rtl="0" algn="r">
              <a:lnSpc>
                <a:spcPct val="100000"/>
              </a:lnSpc>
              <a:spcBef>
                <a:spcPts val="0"/>
              </a:spcBef>
              <a:buNone/>
              <a:defRPr b="0" i="0" sz="900" u="none" cap="none" strike="noStrike">
                <a:solidFill>
                  <a:srgbClr val="8A8993"/>
                </a:solidFill>
                <a:latin typeface="Calibri"/>
                <a:ea typeface="Calibri"/>
                <a:cs typeface="Calibri"/>
                <a:sym typeface="Calibri"/>
              </a:defRPr>
            </a:lvl7pPr>
            <a:lvl8pPr indent="0" lvl="7" marL="0" marR="0" rtl="0" algn="r">
              <a:lnSpc>
                <a:spcPct val="100000"/>
              </a:lnSpc>
              <a:spcBef>
                <a:spcPts val="0"/>
              </a:spcBef>
              <a:buNone/>
              <a:defRPr b="0" i="0" sz="900" u="none" cap="none" strike="noStrike">
                <a:solidFill>
                  <a:srgbClr val="8A8993"/>
                </a:solidFill>
                <a:latin typeface="Calibri"/>
                <a:ea typeface="Calibri"/>
                <a:cs typeface="Calibri"/>
                <a:sym typeface="Calibri"/>
              </a:defRPr>
            </a:lvl8pPr>
            <a:lvl9pPr indent="0" lvl="8" marL="0" marR="0" rtl="0" algn="r">
              <a:lnSpc>
                <a:spcPct val="100000"/>
              </a:lnSpc>
              <a:spcBef>
                <a:spcPts val="0"/>
              </a:spcBef>
              <a:buNone/>
              <a:defRPr b="0" i="0" sz="900" u="none" cap="none" strike="noStrike">
                <a:solidFill>
                  <a:srgbClr val="8A899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7" name="Google Shape;7;p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1" name="Google Shape;81;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2" name="Google Shape;82;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4" name="Google Shape;154;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55" name="Google Shape;15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30.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30.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30.png"/><Relationship Id="rId5"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hyperlink" Target="https://www.arcep.fr/actualites/actualites-et-communiques/detail/n/equipements-et-usages-du-numerique-300123.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hyperlink" Target="https://letsdoitfoundation.org/" TargetMode="External"/><Relationship Id="rId6" Type="http://schemas.openxmlformats.org/officeDocument/2006/relationships/hyperlink" Target="https://letsdoitfoundation.org/" TargetMode="External"/><Relationship Id="rId7" Type="http://schemas.openxmlformats.org/officeDocument/2006/relationships/hyperlink" Target="https://www.digitalcleanupday.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4.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36.png"/><Relationship Id="rId6"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61.png"/><Relationship Id="rId5"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1.png"/><Relationship Id="rId4" Type="http://schemas.openxmlformats.org/officeDocument/2006/relationships/image" Target="../media/image33.png"/><Relationship Id="rId5"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2.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www.clubic.com/telecharger-fiche434163-messenger-lite.html" TargetMode="External"/><Relationship Id="rId4" Type="http://schemas.openxmlformats.org/officeDocument/2006/relationships/image" Target="../media/image32.png"/><Relationship Id="rId5"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0.jpg"/><Relationship Id="rId4" Type="http://schemas.openxmlformats.org/officeDocument/2006/relationships/image" Target="../media/image31.png"/><Relationship Id="rId5"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7.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8.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1.png"/><Relationship Id="rId4" Type="http://schemas.openxmlformats.org/officeDocument/2006/relationships/image" Target="../media/image5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twitter.com/hashtag/DigitalCleanupDay?src=hashtag_click" TargetMode="External"/><Relationship Id="rId4" Type="http://schemas.openxmlformats.org/officeDocument/2006/relationships/hyperlink" Target="https://digital-cleanup-day.fr/se-former/" TargetMode="External"/><Relationship Id="rId5" Type="http://schemas.openxmlformats.org/officeDocument/2006/relationships/hyperlink" Target="mailto:contact@digital-cleanup-day.fr" TargetMode="External"/><Relationship Id="rId6" Type="http://schemas.openxmlformats.org/officeDocument/2006/relationships/hyperlink" Target="https://digital-cleanup-day.fr/mengager-plus/" TargetMode="External"/><Relationship Id="rId7"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hyperlink" Target="https://digital-cleanup-day.fr/mes-outils/#collecter"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2.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3.xml"/><Relationship Id="rId3" Type="http://schemas.openxmlformats.org/officeDocument/2006/relationships/image" Target="../media/image13.png"/><Relationship Id="rId4" Type="http://schemas.openxmlformats.org/officeDocument/2006/relationships/hyperlink" Target="https://www.label-qualirepar.fr/vous-etes-labellise/#annuaires" TargetMode="External"/><Relationship Id="rId5"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42.png"/><Relationship Id="rId5"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5.xml"/><Relationship Id="rId3" Type="http://schemas.openxmlformats.org/officeDocument/2006/relationships/image" Target="../media/image42.png"/><Relationship Id="rId4" Type="http://schemas.openxmlformats.org/officeDocument/2006/relationships/hyperlink" Target="mailto:jcros@ecologic-france.com" TargetMode="External"/><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3.png"/><Relationship Id="rId4" Type="http://schemas.openxmlformats.org/officeDocument/2006/relationships/image" Target="../media/image42.png"/><Relationship Id="rId5"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image" Target="../media/image13.png"/><Relationship Id="rId4" Type="http://schemas.openxmlformats.org/officeDocument/2006/relationships/image" Target="../media/image40.png"/><Relationship Id="rId5" Type="http://schemas.openxmlformats.org/officeDocument/2006/relationships/image" Target="../media/image36.png"/><Relationship Id="rId6" Type="http://schemas.openxmlformats.org/officeDocument/2006/relationships/image" Target="../media/image11.png"/><Relationship Id="rId7"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 Id="rId3" Type="http://schemas.openxmlformats.org/officeDocument/2006/relationships/image" Target="../media/image75.png"/><Relationship Id="rId4" Type="http://schemas.openxmlformats.org/officeDocument/2006/relationships/hyperlink" Target="https://digital-cleanup-day.fr/mes-outils/#animer" TargetMode="External"/><Relationship Id="rId9" Type="http://schemas.openxmlformats.org/officeDocument/2006/relationships/image" Target="../media/image73.png"/><Relationship Id="rId5" Type="http://schemas.openxmlformats.org/officeDocument/2006/relationships/image" Target="../media/image49.png"/><Relationship Id="rId6" Type="http://schemas.openxmlformats.org/officeDocument/2006/relationships/image" Target="../media/image78.png"/><Relationship Id="rId7" Type="http://schemas.openxmlformats.org/officeDocument/2006/relationships/image" Target="../media/image31.png"/><Relationship Id="rId8"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Relationship Id="rId3" Type="http://schemas.openxmlformats.org/officeDocument/2006/relationships/image" Target="../media/image7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31.png"/><Relationship Id="rId6" Type="http://schemas.openxmlformats.org/officeDocument/2006/relationships/image" Target="../media/image3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0.xml"/><Relationship Id="rId3" Type="http://schemas.openxmlformats.org/officeDocument/2006/relationships/hyperlink" Target="https://digital-cleanup-day.fr/wp-content/uploads/2023/11/2024-Digital-Cleanup-Day-FR-Guide-3-Nettoyer-son-ordinateur-et-son-Drive_compressed.pdf.zip" TargetMode="External"/><Relationship Id="rId4" Type="http://schemas.openxmlformats.org/officeDocument/2006/relationships/hyperlink" Target="https://digital-cleanup-day.fr/wp-content/uploads/2023/11/2024-Digital-Cleanup-Day-FR-Guide-4-Nettoyer-son-smartphone-et-sa-tablette-.docx_compressed.pdf.zip" TargetMode="External"/><Relationship Id="rId5" Type="http://schemas.openxmlformats.org/officeDocument/2006/relationships/hyperlink" Target="https://digital-cleanup-day.fr/wp-content/uploads/2023/11/2024-Digital-Cleanup-Day-FR-Guide-5-Nettoyer-ses-e-mails_compressed.pdf.zip" TargetMode="External"/><Relationship Id="rId6" Type="http://schemas.openxmlformats.org/officeDocument/2006/relationships/hyperlink" Target="https://digital-cleanup-day.fr/wp-content/uploads/2023/11/2024-Digital-Cleanup-Day-FR-Guide-6-Nettoyer-ses-reseaux-sociaux.docx.pdf.zip" TargetMode="External"/><Relationship Id="rId7" Type="http://schemas.openxmlformats.org/officeDocument/2006/relationships/hyperlink" Target="https://www.commentcamarche.net/informatique/windows/123-restaurer-un-pc-a-l-etat-d-usine/" TargetMode="External"/><Relationship Id="rId8"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1.xml"/><Relationship Id="rId3" Type="http://schemas.openxmlformats.org/officeDocument/2006/relationships/hyperlink" Target="https://fr.ifixit.com/" TargetMode="External"/><Relationship Id="rId4" Type="http://schemas.openxmlformats.org/officeDocument/2006/relationships/hyperlink" Target="https://www.commentreparer.com/" TargetMode="External"/><Relationship Id="rId5" Type="http://schemas.openxmlformats.org/officeDocument/2006/relationships/hyperlink" Target="https://www.repaircafe.org/fr/" TargetMode="External"/><Relationship Id="rId6" Type="http://schemas.openxmlformats.org/officeDocument/2006/relationships/hyperlink" Target="https://longuevieauxobjets.gouv.fr/" TargetMode="External"/><Relationship Id="rId7" Type="http://schemas.openxmlformats.org/officeDocument/2006/relationships/hyperlink" Target="https://www.label-qualirepar.fr/vous-etes-labellise/#annuaires" TargetMode="External"/><Relationship Id="rId8"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2.xml"/><Relationship Id="rId3" Type="http://schemas.openxmlformats.org/officeDocument/2006/relationships/hyperlink" Target="https://longuevieauxobjets.gouv.fr/" TargetMode="External"/><Relationship Id="rId4" Type="http://schemas.openxmlformats.org/officeDocument/2006/relationships/image" Target="../media/image55.png"/><Relationship Id="rId5"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3.xml"/><Relationship Id="rId3" Type="http://schemas.openxmlformats.org/officeDocument/2006/relationships/hyperlink" Target="https://www.ecologic-france.com/citoyens/ou-deposer-mes-dechets.html" TargetMode="External"/><Relationship Id="rId4" Type="http://schemas.openxmlformats.org/officeDocument/2006/relationships/hyperlink" Target="https://www.ecosystem.eco/fr/recherche-point-de-collecte" TargetMode="External"/><Relationship Id="rId5"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twitter.com/hashtag/DigitalCleanupDay?src=hashtag_click" TargetMode="External"/><Relationship Id="rId4" Type="http://schemas.openxmlformats.org/officeDocument/2006/relationships/hyperlink" Target="https://digital-cleanup-day.fr/se-former/" TargetMode="External"/><Relationship Id="rId5" Type="http://schemas.openxmlformats.org/officeDocument/2006/relationships/hyperlink" Target="mailto:contact@digital-cleanup-day.fr" TargetMode="External"/><Relationship Id="rId6" Type="http://schemas.openxmlformats.org/officeDocument/2006/relationships/hyperlink" Target="https://digital-cleanup-day.fr/mengager-plus/" TargetMode="External"/><Relationship Id="rId7"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5.xml"/><Relationship Id="rId3" Type="http://schemas.openxmlformats.org/officeDocument/2006/relationships/image" Target="../media/image13.png"/><Relationship Id="rId4" Type="http://schemas.openxmlformats.org/officeDocument/2006/relationships/hyperlink" Target="https://digital-cleanup-day.fr/mes-outils/#collecter" TargetMode="External"/><Relationship Id="rId5"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image" Target="../media/image53.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 Id="rId3" Type="http://schemas.openxmlformats.org/officeDocument/2006/relationships/image" Target="../media/image2.png"/><Relationship Id="rId4" Type="http://schemas.openxmlformats.org/officeDocument/2006/relationships/image" Target="../media/image40.png"/><Relationship Id="rId5" Type="http://schemas.openxmlformats.org/officeDocument/2006/relationships/image" Target="../media/image36.png"/><Relationship Id="rId6" Type="http://schemas.openxmlformats.org/officeDocument/2006/relationships/image" Target="../media/image5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image" Target="../media/image75.png"/><Relationship Id="rId4" Type="http://schemas.openxmlformats.org/officeDocument/2006/relationships/hyperlink" Target="https://digital-cleanup-day.fr/mes-outils/#animer" TargetMode="External"/><Relationship Id="rId9" Type="http://schemas.openxmlformats.org/officeDocument/2006/relationships/image" Target="../media/image73.png"/><Relationship Id="rId5" Type="http://schemas.openxmlformats.org/officeDocument/2006/relationships/image" Target="../media/image49.png"/><Relationship Id="rId6" Type="http://schemas.openxmlformats.org/officeDocument/2006/relationships/image" Target="../media/image78.png"/><Relationship Id="rId7" Type="http://schemas.openxmlformats.org/officeDocument/2006/relationships/image" Target="../media/image31.png"/><Relationship Id="rId8" Type="http://schemas.openxmlformats.org/officeDocument/2006/relationships/image" Target="../media/image3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2.xml"/><Relationship Id="rId3" Type="http://schemas.openxmlformats.org/officeDocument/2006/relationships/hyperlink" Target="https://www.ecologic-france.com/citoyens/ou-deposer-mes-dechets.html" TargetMode="External"/><Relationship Id="rId4" Type="http://schemas.openxmlformats.org/officeDocument/2006/relationships/hyperlink" Target="https://www.ecosystem.eco/fr/recherche-point-de-collecte" TargetMode="External"/><Relationship Id="rId5" Type="http://schemas.openxmlformats.org/officeDocument/2006/relationships/image" Target="../media/image3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hyperlink" Target="https://twitter.com/hashtag/DigitalCleanupDay?src=hashtag_click" TargetMode="External"/><Relationship Id="rId4" Type="http://schemas.openxmlformats.org/officeDocument/2006/relationships/hyperlink" Target="https://digital-cleanup-day.fr/se-former/" TargetMode="External"/><Relationship Id="rId5" Type="http://schemas.openxmlformats.org/officeDocument/2006/relationships/hyperlink" Target="mailto:contact@digital-cleanup-day.fr" TargetMode="External"/><Relationship Id="rId6" Type="http://schemas.openxmlformats.org/officeDocument/2006/relationships/hyperlink" Target="https://digital-cleanup-day.fr/mengager-plus/" TargetMode="External"/><Relationship Id="rId7"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4.xml"/><Relationship Id="rId3" Type="http://schemas.openxmlformats.org/officeDocument/2006/relationships/image" Target="../media/image64.png"/><Relationship Id="rId4" Type="http://schemas.openxmlformats.org/officeDocument/2006/relationships/image" Target="../media/image53.png"/><Relationship Id="rId5" Type="http://schemas.openxmlformats.org/officeDocument/2006/relationships/image" Target="../media/image63.png"/><Relationship Id="rId6"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5.xml"/><Relationship Id="rId3" Type="http://schemas.openxmlformats.org/officeDocument/2006/relationships/image" Target="../media/image66.png"/><Relationship Id="rId4" Type="http://schemas.openxmlformats.org/officeDocument/2006/relationships/image" Target="../media/image47.png"/><Relationship Id="rId5" Type="http://schemas.openxmlformats.org/officeDocument/2006/relationships/hyperlink" Target="mailto:JCROS@ecologic-france.com" TargetMode="External"/><Relationship Id="rId6" Type="http://schemas.openxmlformats.org/officeDocument/2006/relationships/hyperlink" Target="https://www.e-dechet.com/solutions-deee/contenants-accessoires/weeetritoutenun" TargetMode="External"/><Relationship Id="rId7" Type="http://schemas.openxmlformats.org/officeDocument/2006/relationships/image" Target="../media/image5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6.xml"/><Relationship Id="rId3" Type="http://schemas.openxmlformats.org/officeDocument/2006/relationships/image" Target="../media/image53.png"/><Relationship Id="rId4" Type="http://schemas.openxmlformats.org/officeDocument/2006/relationships/image" Target="../media/image7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7.xml"/><Relationship Id="rId3" Type="http://schemas.openxmlformats.org/officeDocument/2006/relationships/image" Target="../media/image13.png"/><Relationship Id="rId4" Type="http://schemas.openxmlformats.org/officeDocument/2006/relationships/hyperlink" Target="https://digital-cleanup-day.fr/mes-outils/#collecter"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8.xml"/><Relationship Id="rId3" Type="http://schemas.openxmlformats.org/officeDocument/2006/relationships/image" Target="../media/image2.png"/><Relationship Id="rId4" Type="http://schemas.openxmlformats.org/officeDocument/2006/relationships/hyperlink" Target="https://www.helloasso.com/associations/world-cleanup-day-france/formulaires/2" TargetMode="External"/><Relationship Id="rId5" Type="http://schemas.openxmlformats.org/officeDocument/2006/relationships/hyperlink" Target="https://digital-cleanup-day.fr/mengager-plus/" TargetMode="External"/><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9.xml"/><Relationship Id="rId3"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40"/>
          <p:cNvPicPr preferRelativeResize="0"/>
          <p:nvPr/>
        </p:nvPicPr>
        <p:blipFill rotWithShape="1">
          <a:blip r:embed="rId3">
            <a:alphaModFix/>
          </a:blip>
          <a:srcRect b="0" l="0" r="0" t="0"/>
          <a:stretch/>
        </p:blipFill>
        <p:spPr>
          <a:xfrm>
            <a:off x="-7425" y="0"/>
            <a:ext cx="9144000" cy="5143500"/>
          </a:xfrm>
          <a:prstGeom prst="rect">
            <a:avLst/>
          </a:prstGeom>
          <a:noFill/>
          <a:ln>
            <a:noFill/>
          </a:ln>
        </p:spPr>
      </p:pic>
      <p:sp>
        <p:nvSpPr>
          <p:cNvPr id="202" name="Google Shape;202;p40"/>
          <p:cNvSpPr/>
          <p:nvPr/>
        </p:nvSpPr>
        <p:spPr>
          <a:xfrm>
            <a:off x="1976175" y="3485650"/>
            <a:ext cx="5176800" cy="1433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40"/>
          <p:cNvPicPr preferRelativeResize="0"/>
          <p:nvPr/>
        </p:nvPicPr>
        <p:blipFill rotWithShape="1">
          <a:blip r:embed="rId4">
            <a:alphaModFix/>
          </a:blip>
          <a:srcRect b="0" l="6864" r="0" t="0"/>
          <a:stretch/>
        </p:blipFill>
        <p:spPr>
          <a:xfrm>
            <a:off x="4215812" y="155875"/>
            <a:ext cx="4555177" cy="1580901"/>
          </a:xfrm>
          <a:prstGeom prst="rect">
            <a:avLst/>
          </a:prstGeom>
          <a:noFill/>
          <a:ln>
            <a:noFill/>
          </a:ln>
        </p:spPr>
      </p:pic>
      <p:sp>
        <p:nvSpPr>
          <p:cNvPr id="204" name="Google Shape;204;p40"/>
          <p:cNvSpPr txBox="1"/>
          <p:nvPr/>
        </p:nvSpPr>
        <p:spPr>
          <a:xfrm>
            <a:off x="1537425" y="3543225"/>
            <a:ext cx="6054300" cy="995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US" sz="2200">
                <a:solidFill>
                  <a:schemeClr val="dk1"/>
                </a:solidFill>
                <a:highlight>
                  <a:srgbClr val="F2CC1E"/>
                </a:highlight>
                <a:latin typeface="Chau Philomene One"/>
                <a:ea typeface="Chau Philomene One"/>
                <a:cs typeface="Chau Philomene One"/>
                <a:sym typeface="Chau Philomene One"/>
              </a:rPr>
              <a:t>NOM DE VOTRE ÉVÉNEMENT</a:t>
            </a:r>
            <a:endParaRPr b="0" i="0" sz="700" u="none" cap="none" strike="noStrike">
              <a:solidFill>
                <a:srgbClr val="3E8DDC"/>
              </a:solidFill>
              <a:latin typeface="Arial"/>
              <a:ea typeface="Arial"/>
              <a:cs typeface="Arial"/>
              <a:sym typeface="Arial"/>
            </a:endParaRPr>
          </a:p>
          <a:p>
            <a:pPr indent="0" lvl="0" marL="0" marR="0" rtl="0" algn="ctr">
              <a:lnSpc>
                <a:spcPct val="90000"/>
              </a:lnSpc>
              <a:spcBef>
                <a:spcPts val="300"/>
              </a:spcBef>
              <a:spcAft>
                <a:spcPts val="0"/>
              </a:spcAft>
              <a:buClr>
                <a:srgbClr val="000000"/>
              </a:buClr>
              <a:buSzPts val="4500"/>
              <a:buFont typeface="Arial"/>
              <a:buNone/>
            </a:pPr>
            <a:r>
              <a:rPr b="0" i="0" lang="en-US" sz="3800" u="none" cap="none" strike="noStrike">
                <a:solidFill>
                  <a:srgbClr val="DD0079"/>
                </a:solidFill>
                <a:latin typeface="Chau Philomene One"/>
                <a:ea typeface="Chau Philomene One"/>
                <a:cs typeface="Chau Philomene One"/>
                <a:sym typeface="Chau Philomene One"/>
              </a:rPr>
              <a:t>Digital Cleanup Day 202</a:t>
            </a:r>
            <a:r>
              <a:rPr lang="en-US" sz="3800">
                <a:solidFill>
                  <a:srgbClr val="DD0079"/>
                </a:solidFill>
                <a:latin typeface="Chau Philomene One"/>
                <a:ea typeface="Chau Philomene One"/>
                <a:cs typeface="Chau Philomene One"/>
                <a:sym typeface="Chau Philomene One"/>
              </a:rPr>
              <a:t>4</a:t>
            </a:r>
            <a:endParaRPr b="0" i="0" sz="4100" u="none" cap="none" strike="noStrike">
              <a:solidFill>
                <a:srgbClr val="DD0079"/>
              </a:solidFill>
              <a:latin typeface="Chau Philomene One"/>
              <a:ea typeface="Chau Philomene One"/>
              <a:cs typeface="Chau Philomene One"/>
              <a:sym typeface="Chau Philomene One"/>
            </a:endParaRPr>
          </a:p>
        </p:txBody>
      </p:sp>
      <p:sp>
        <p:nvSpPr>
          <p:cNvPr id="205" name="Google Shape;205;p40"/>
          <p:cNvSpPr/>
          <p:nvPr/>
        </p:nvSpPr>
        <p:spPr>
          <a:xfrm>
            <a:off x="2979075" y="4482098"/>
            <a:ext cx="3171000" cy="29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rgbClr val="3E8DDC"/>
                </a:solidFill>
                <a:latin typeface="Chau Philomene One"/>
                <a:ea typeface="Chau Philomene One"/>
                <a:cs typeface="Chau Philomene One"/>
                <a:sym typeface="Chau Philomene One"/>
              </a:rPr>
              <a:t>5ème édition - du 11 au 16 mars</a:t>
            </a:r>
            <a:endParaRPr b="0" i="0" sz="1800" u="none" cap="none" strike="noStrike">
              <a:solidFill>
                <a:srgbClr val="3E8DDC"/>
              </a:solidFill>
              <a:latin typeface="Arial"/>
              <a:ea typeface="Arial"/>
              <a:cs typeface="Arial"/>
              <a:sym typeface="Arial"/>
            </a:endParaRPr>
          </a:p>
        </p:txBody>
      </p:sp>
      <p:sp>
        <p:nvSpPr>
          <p:cNvPr id="206" name="Google Shape;206;p40"/>
          <p:cNvSpPr/>
          <p:nvPr/>
        </p:nvSpPr>
        <p:spPr>
          <a:xfrm>
            <a:off x="-1110213" y="-1335030"/>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07" name="Google Shape;207;p40"/>
          <p:cNvSpPr/>
          <p:nvPr/>
        </p:nvSpPr>
        <p:spPr>
          <a:xfrm>
            <a:off x="121250" y="148800"/>
            <a:ext cx="1416300" cy="1313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200">
                <a:solidFill>
                  <a:schemeClr val="dk1"/>
                </a:solidFill>
                <a:highlight>
                  <a:srgbClr val="F2CC1E"/>
                </a:highlight>
                <a:latin typeface="Chau Philomene One"/>
                <a:ea typeface="Chau Philomene One"/>
                <a:cs typeface="Chau Philomene One"/>
                <a:sym typeface="Chau Philomene One"/>
              </a:rPr>
              <a:t>VOTRE LOGO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9"/>
          <p:cNvSpPr txBox="1"/>
          <p:nvPr>
            <p:ph idx="4294967295" type="body"/>
          </p:nvPr>
        </p:nvSpPr>
        <p:spPr>
          <a:xfrm>
            <a:off x="857675" y="803700"/>
            <a:ext cx="40386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DD0079"/>
                </a:solidFill>
                <a:latin typeface="Chau Philomene One"/>
                <a:ea typeface="Chau Philomene One"/>
                <a:cs typeface="Chau Philomene One"/>
                <a:sym typeface="Chau Philomene One"/>
              </a:rPr>
              <a:t>3 à </a:t>
            </a:r>
            <a:r>
              <a:rPr lang="en-US" sz="4500">
                <a:solidFill>
                  <a:srgbClr val="DD0079"/>
                </a:solidFill>
                <a:latin typeface="Chau Philomene One"/>
                <a:ea typeface="Chau Philomene One"/>
                <a:cs typeface="Chau Philomene One"/>
                <a:sym typeface="Chau Philomene One"/>
              </a:rPr>
              <a:t>4</a:t>
            </a:r>
            <a:r>
              <a:rPr b="1" baseline="30000" lang="en-US" sz="4500">
                <a:solidFill>
                  <a:srgbClr val="DD0079"/>
                </a:solidFill>
                <a:latin typeface="Chau Philomene One"/>
                <a:ea typeface="Chau Philomene One"/>
                <a:cs typeface="Chau Philomene One"/>
                <a:sym typeface="Chau Philomene One"/>
              </a:rPr>
              <a:t>%</a:t>
            </a:r>
            <a:r>
              <a:rPr lang="en-US" sz="4500">
                <a:solidFill>
                  <a:srgbClr val="DD0079"/>
                </a:solidFill>
                <a:latin typeface="Chau Philomene One"/>
                <a:ea typeface="Chau Philomene One"/>
                <a:cs typeface="Chau Philomene One"/>
                <a:sym typeface="Chau Philomene One"/>
              </a:rPr>
              <a:t> </a:t>
            </a:r>
            <a:endParaRPr sz="4500">
              <a:solidFill>
                <a:srgbClr val="DD0079"/>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3E8DDC"/>
                </a:solidFill>
                <a:latin typeface="Chau Philomene One"/>
                <a:ea typeface="Chau Philomene One"/>
                <a:cs typeface="Chau Philomene One"/>
                <a:sym typeface="Chau Philomene One"/>
              </a:rPr>
              <a:t>des GES sont émis par le numérique, c’est bien plus que l’aviation civile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Clr>
                <a:schemeClr val="dk1"/>
              </a:buClr>
              <a:buSzPts val="1100"/>
              <a:buFont typeface="Arial"/>
              <a:buNone/>
            </a:pPr>
            <a:r>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14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600"/>
              </a:spcAft>
              <a:buNone/>
            </a:pPr>
            <a:r>
              <a:rPr lang="en-US" sz="1400">
                <a:solidFill>
                  <a:srgbClr val="3E8DDC"/>
                </a:solidFill>
                <a:latin typeface="Chau Philomene One"/>
                <a:ea typeface="Chau Philomene One"/>
                <a:cs typeface="Chau Philomene One"/>
                <a:sym typeface="Chau Philomene One"/>
              </a:rPr>
              <a:t>*Source : Rapport GreenIT 2019</a:t>
            </a:r>
            <a:endParaRPr sz="1400">
              <a:solidFill>
                <a:srgbClr val="3E8DDC"/>
              </a:solidFill>
              <a:latin typeface="Chau Philomene One"/>
              <a:ea typeface="Chau Philomene One"/>
              <a:cs typeface="Chau Philomene One"/>
              <a:sym typeface="Chau Philomene One"/>
            </a:endParaRPr>
          </a:p>
        </p:txBody>
      </p:sp>
      <p:sp>
        <p:nvSpPr>
          <p:cNvPr id="311" name="Google Shape;311;p4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12" name="Google Shape;312;p49"/>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E8DDC"/>
              </a:solidFill>
              <a:latin typeface="Arial"/>
              <a:ea typeface="Arial"/>
              <a:cs typeface="Arial"/>
              <a:sym typeface="Arial"/>
            </a:endParaRPr>
          </a:p>
        </p:txBody>
      </p:sp>
      <p:sp>
        <p:nvSpPr>
          <p:cNvPr id="313" name="Google Shape;313;p49"/>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#1</a:t>
            </a:r>
            <a:endParaRPr i="0" sz="2400" u="none" cap="none" strike="noStrike">
              <a:solidFill>
                <a:srgbClr val="3E8DDC"/>
              </a:solidFill>
              <a:latin typeface="Chau Philomene One"/>
              <a:ea typeface="Chau Philomene One"/>
              <a:cs typeface="Chau Philomene One"/>
              <a:sym typeface="Chau Philomene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pic>
        <p:nvPicPr>
          <p:cNvPr id="318" name="Google Shape;318;p50"/>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319" name="Google Shape;319;p50"/>
          <p:cNvSpPr txBox="1"/>
          <p:nvPr>
            <p:ph idx="4294967295" type="body"/>
          </p:nvPr>
        </p:nvSpPr>
        <p:spPr>
          <a:xfrm>
            <a:off x="3672975" y="803700"/>
            <a:ext cx="45306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3E8DDC"/>
                </a:solidFill>
                <a:latin typeface="Chau Philomene One"/>
                <a:ea typeface="Chau Philomene One"/>
                <a:cs typeface="Chau Philomene One"/>
                <a:sym typeface="Chau Philomene One"/>
              </a:rPr>
              <a:t>Combien en % représente le numérique dans la production d’électricité </a:t>
            </a:r>
            <a:r>
              <a:rPr lang="en-US" sz="2600">
                <a:solidFill>
                  <a:srgbClr val="3E8DDC"/>
                </a:solidFill>
                <a:latin typeface="Chau Philomene One"/>
                <a:ea typeface="Chau Philomene One"/>
                <a:cs typeface="Chau Philomene One"/>
                <a:sym typeface="Chau Philomene One"/>
              </a:rPr>
              <a:t>mondiale </a:t>
            </a:r>
            <a:r>
              <a:rPr lang="en-US" sz="2600">
                <a:solidFill>
                  <a:srgbClr val="3E8DDC"/>
                </a:solidFill>
                <a:latin typeface="Chau Philomene One"/>
                <a:ea typeface="Chau Philomene One"/>
                <a:cs typeface="Chau Philomene One"/>
                <a:sym typeface="Chau Philomene One"/>
              </a:rPr>
              <a:t>?</a:t>
            </a:r>
            <a:endParaRPr i="1" sz="2400">
              <a:solidFill>
                <a:srgbClr val="3E8DDC"/>
              </a:solidFill>
              <a:latin typeface="Chau Philomene One"/>
              <a:ea typeface="Chau Philomene One"/>
              <a:cs typeface="Chau Philomene One"/>
              <a:sym typeface="Chau Philomene One"/>
            </a:endParaRPr>
          </a:p>
        </p:txBody>
      </p:sp>
      <p:sp>
        <p:nvSpPr>
          <p:cNvPr id="320" name="Google Shape;320;p50"/>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#2</a:t>
            </a:r>
            <a:endParaRPr i="0" sz="2400" u="none" cap="none" strike="noStrike">
              <a:solidFill>
                <a:srgbClr val="DD0079"/>
              </a:solidFill>
              <a:latin typeface="Chau Philomene One"/>
              <a:ea typeface="Chau Philomene One"/>
              <a:cs typeface="Chau Philomene One"/>
              <a:sym typeface="Chau Philomene One"/>
            </a:endParaRPr>
          </a:p>
        </p:txBody>
      </p:sp>
      <p:sp>
        <p:nvSpPr>
          <p:cNvPr id="321" name="Google Shape;321;p5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22" name="Google Shape;322;p50"/>
          <p:cNvPicPr preferRelativeResize="0"/>
          <p:nvPr/>
        </p:nvPicPr>
        <p:blipFill rotWithShape="1">
          <a:blip r:embed="rId4">
            <a:alphaModFix/>
          </a:blip>
          <a:srcRect b="19505" l="33173" r="39062" t="18632"/>
          <a:stretch/>
        </p:blipFill>
        <p:spPr>
          <a:xfrm>
            <a:off x="1134950" y="868300"/>
            <a:ext cx="1032200" cy="124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5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51"/>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29" name="Google Shape;329;p51"/>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#2</a:t>
            </a:r>
            <a:endParaRPr i="0" sz="2400" u="none" cap="none" strike="noStrike">
              <a:solidFill>
                <a:srgbClr val="3E8DDC"/>
              </a:solidFill>
              <a:latin typeface="Chau Philomene One"/>
              <a:ea typeface="Chau Philomene One"/>
              <a:cs typeface="Chau Philomene One"/>
              <a:sym typeface="Chau Philomene One"/>
            </a:endParaRPr>
          </a:p>
        </p:txBody>
      </p:sp>
      <p:sp>
        <p:nvSpPr>
          <p:cNvPr id="330" name="Google Shape;330;p51"/>
          <p:cNvSpPr txBox="1"/>
          <p:nvPr>
            <p:ph idx="4294967295" type="body"/>
          </p:nvPr>
        </p:nvSpPr>
        <p:spPr>
          <a:xfrm>
            <a:off x="533400" y="1676400"/>
            <a:ext cx="4038600" cy="2362200"/>
          </a:xfrm>
          <a:prstGeom prst="rect">
            <a:avLst/>
          </a:prstGeom>
        </p:spPr>
        <p:txBody>
          <a:bodyPr anchorCtr="0" anchor="ctr" bIns="0" lIns="0" spcFirstLastPara="1" rIns="0" wrap="square" tIns="0">
            <a:normAutofit fontScale="47500"/>
          </a:bodyPr>
          <a:lstStyle/>
          <a:p>
            <a:pPr indent="0" lvl="0" marL="0" rtl="0" algn="l">
              <a:spcBef>
                <a:spcPts val="0"/>
              </a:spcBef>
              <a:spcAft>
                <a:spcPts val="0"/>
              </a:spcAft>
              <a:buNone/>
            </a:pPr>
            <a:r>
              <a:rPr lang="en-US" sz="9542">
                <a:solidFill>
                  <a:srgbClr val="DD0079"/>
                </a:solidFill>
                <a:latin typeface="Chau Philomene One"/>
                <a:ea typeface="Chau Philomene One"/>
                <a:cs typeface="Chau Philomene One"/>
                <a:sym typeface="Chau Philomene One"/>
              </a:rPr>
              <a:t>10</a:t>
            </a:r>
            <a:r>
              <a:rPr b="1" baseline="30000" lang="en-US" sz="9450">
                <a:solidFill>
                  <a:srgbClr val="DD0079"/>
                </a:solidFill>
                <a:latin typeface="Chau Philomene One"/>
                <a:ea typeface="Chau Philomene One"/>
                <a:cs typeface="Chau Philomene One"/>
                <a:sym typeface="Chau Philomene One"/>
              </a:rPr>
              <a:t>%</a:t>
            </a:r>
            <a:r>
              <a:rPr lang="en-US" sz="9450">
                <a:solidFill>
                  <a:srgbClr val="DD0079"/>
                </a:solidFill>
                <a:latin typeface="Chau Philomene One"/>
                <a:ea typeface="Chau Philomene One"/>
                <a:cs typeface="Chau Philomene One"/>
                <a:sym typeface="Chau Philomene One"/>
              </a:rPr>
              <a:t> </a:t>
            </a:r>
            <a:endParaRPr sz="9450">
              <a:solidFill>
                <a:srgbClr val="DD0079"/>
              </a:solidFill>
              <a:latin typeface="Chau Philomene One"/>
              <a:ea typeface="Chau Philomene One"/>
              <a:cs typeface="Chau Philomene One"/>
              <a:sym typeface="Chau Philomene One"/>
            </a:endParaRPr>
          </a:p>
          <a:p>
            <a:pPr indent="0" lvl="0" marL="0" rtl="0" algn="l">
              <a:spcBef>
                <a:spcPts val="600"/>
              </a:spcBef>
              <a:spcAft>
                <a:spcPts val="0"/>
              </a:spcAft>
              <a:buClr>
                <a:schemeClr val="dk1"/>
              </a:buClr>
              <a:buSzPct val="25700"/>
              <a:buFont typeface="Arial"/>
              <a:buNone/>
            </a:pPr>
            <a:r>
              <a:rPr lang="en-US" sz="4280">
                <a:solidFill>
                  <a:srgbClr val="3E8DDC"/>
                </a:solidFill>
                <a:latin typeface="Chau Philomene One"/>
                <a:ea typeface="Chau Philomene One"/>
                <a:cs typeface="Chau Philomene One"/>
                <a:sym typeface="Chau Philomene One"/>
              </a:rPr>
              <a:t>de la production d'électricité du monde est mobilisé pour le numérique.*</a:t>
            </a:r>
            <a:endParaRPr sz="4280">
              <a:solidFill>
                <a:srgbClr val="3E8DDC"/>
              </a:solidFill>
              <a:latin typeface="Chau Philomene One"/>
              <a:ea typeface="Chau Philomene One"/>
              <a:cs typeface="Chau Philomene One"/>
              <a:sym typeface="Chau Philomene One"/>
            </a:endParaRPr>
          </a:p>
          <a:p>
            <a:pPr indent="0" lvl="0" marL="0" rtl="0" algn="l">
              <a:spcBef>
                <a:spcPts val="600"/>
              </a:spcBef>
              <a:spcAft>
                <a:spcPts val="0"/>
              </a:spcAft>
              <a:buClr>
                <a:schemeClr val="dk1"/>
              </a:buClr>
              <a:buSzPct val="55000"/>
              <a:buFont typeface="Arial"/>
              <a:buNone/>
            </a:pPr>
            <a:r>
              <a:t/>
            </a:r>
            <a:endParaRPr sz="2000">
              <a:solidFill>
                <a:srgbClr val="3E8DDC"/>
              </a:solidFill>
              <a:latin typeface="Chau Philomene One"/>
              <a:ea typeface="Chau Philomene One"/>
              <a:cs typeface="Chau Philomene One"/>
              <a:sym typeface="Chau Philomene One"/>
            </a:endParaRPr>
          </a:p>
          <a:p>
            <a:pPr indent="0" lvl="0" marL="0" rtl="0" algn="l">
              <a:spcBef>
                <a:spcPts val="600"/>
              </a:spcBef>
              <a:spcAft>
                <a:spcPts val="0"/>
              </a:spcAft>
              <a:buClr>
                <a:schemeClr val="dk1"/>
              </a:buClr>
              <a:buSzPct val="37931"/>
              <a:buFont typeface="Arial"/>
              <a:buNone/>
            </a:pPr>
            <a:r>
              <a:rPr lang="en-US" sz="2900">
                <a:solidFill>
                  <a:srgbClr val="3E8DDC"/>
                </a:solidFill>
                <a:latin typeface="Chau Philomene One"/>
                <a:ea typeface="Chau Philomene One"/>
                <a:cs typeface="Chau Philomene One"/>
                <a:sym typeface="Chau Philomene One"/>
              </a:rPr>
              <a:t>*Source : ADEME - ARCEP 2021/22</a:t>
            </a:r>
            <a:endParaRPr sz="29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600"/>
              </a:spcAft>
              <a:buNone/>
            </a:pPr>
            <a:r>
              <a:t/>
            </a:r>
            <a:endParaRPr sz="4500">
              <a:solidFill>
                <a:srgbClr val="006D91"/>
              </a:solidFill>
              <a:latin typeface="Chau Philomene One"/>
              <a:ea typeface="Chau Philomene One"/>
              <a:cs typeface="Chau Philomene One"/>
              <a:sym typeface="Chau Philomene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pic>
        <p:nvPicPr>
          <p:cNvPr id="335" name="Google Shape;335;p52"/>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336" name="Google Shape;336;p52"/>
          <p:cNvSpPr txBox="1"/>
          <p:nvPr>
            <p:ph idx="4294967295" type="body"/>
          </p:nvPr>
        </p:nvSpPr>
        <p:spPr>
          <a:xfrm>
            <a:off x="3672975" y="803700"/>
            <a:ext cx="43038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3E8DDC"/>
                </a:solidFill>
                <a:latin typeface="Chau Philomene One"/>
                <a:ea typeface="Chau Philomene One"/>
                <a:cs typeface="Chau Philomene One"/>
                <a:sym typeface="Chau Philomene One"/>
              </a:rPr>
              <a:t>Combien d’équipements numériques (ordinateurs, smartphones, consoles, tv …) sont utilisés dans le monde ?</a:t>
            </a:r>
            <a:endParaRPr i="1" sz="2400">
              <a:solidFill>
                <a:srgbClr val="3E8DDC"/>
              </a:solidFill>
              <a:latin typeface="Chau Philomene One"/>
              <a:ea typeface="Chau Philomene One"/>
              <a:cs typeface="Chau Philomene One"/>
              <a:sym typeface="Chau Philomene One"/>
            </a:endParaRPr>
          </a:p>
        </p:txBody>
      </p:sp>
      <p:sp>
        <p:nvSpPr>
          <p:cNvPr id="337" name="Google Shape;337;p52"/>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#3</a:t>
            </a:r>
            <a:endParaRPr i="0" sz="2400" u="none" cap="none" strike="noStrike">
              <a:solidFill>
                <a:srgbClr val="DD0079"/>
              </a:solidFill>
              <a:latin typeface="Chau Philomene One"/>
              <a:ea typeface="Chau Philomene One"/>
              <a:cs typeface="Chau Philomene One"/>
              <a:sym typeface="Chau Philomene One"/>
            </a:endParaRPr>
          </a:p>
        </p:txBody>
      </p:sp>
      <p:sp>
        <p:nvSpPr>
          <p:cNvPr id="338" name="Google Shape;338;p5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39" name="Google Shape;339;p52"/>
          <p:cNvSpPr/>
          <p:nvPr/>
        </p:nvSpPr>
        <p:spPr>
          <a:xfrm>
            <a:off x="6672900" y="3293100"/>
            <a:ext cx="2699700" cy="27267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340" name="Google Shape;340;p52"/>
          <p:cNvPicPr preferRelativeResize="0"/>
          <p:nvPr/>
        </p:nvPicPr>
        <p:blipFill>
          <a:blip r:embed="rId4">
            <a:alphaModFix/>
          </a:blip>
          <a:stretch>
            <a:fillRect/>
          </a:stretch>
        </p:blipFill>
        <p:spPr>
          <a:xfrm>
            <a:off x="7021596" y="3886200"/>
            <a:ext cx="1741404" cy="746012"/>
          </a:xfrm>
          <a:prstGeom prst="rect">
            <a:avLst/>
          </a:prstGeom>
          <a:noFill/>
          <a:ln>
            <a:noFill/>
          </a:ln>
        </p:spPr>
      </p:pic>
      <p:pic>
        <p:nvPicPr>
          <p:cNvPr id="341" name="Google Shape;341;p52"/>
          <p:cNvPicPr preferRelativeResize="0"/>
          <p:nvPr/>
        </p:nvPicPr>
        <p:blipFill rotWithShape="1">
          <a:blip r:embed="rId5">
            <a:alphaModFix/>
          </a:blip>
          <a:srcRect b="19505" l="33173" r="39062" t="18632"/>
          <a:stretch/>
        </p:blipFill>
        <p:spPr>
          <a:xfrm>
            <a:off x="1134950" y="868300"/>
            <a:ext cx="1032200" cy="1241900"/>
          </a:xfrm>
          <a:prstGeom prst="rect">
            <a:avLst/>
          </a:prstGeom>
          <a:noFill/>
          <a:ln>
            <a:noFill/>
          </a:ln>
        </p:spPr>
      </p:pic>
      <p:pic>
        <p:nvPicPr>
          <p:cNvPr id="342" name="Google Shape;342;p52"/>
          <p:cNvPicPr preferRelativeResize="0"/>
          <p:nvPr/>
        </p:nvPicPr>
        <p:blipFill rotWithShape="1">
          <a:blip r:embed="rId6">
            <a:alphaModFix/>
          </a:blip>
          <a:srcRect b="55660" l="67050" r="14892" t="28159"/>
          <a:stretch/>
        </p:blipFill>
        <p:spPr>
          <a:xfrm>
            <a:off x="7021592" y="3810000"/>
            <a:ext cx="2463811" cy="1241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53"/>
          <p:cNvSpPr txBox="1"/>
          <p:nvPr>
            <p:ph idx="4294967295" type="body"/>
          </p:nvPr>
        </p:nvSpPr>
        <p:spPr>
          <a:xfrm>
            <a:off x="463400" y="803700"/>
            <a:ext cx="41085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DD0079"/>
                </a:solidFill>
                <a:latin typeface="Chau Philomene One"/>
                <a:ea typeface="Chau Philomene One"/>
                <a:cs typeface="Chau Philomene One"/>
                <a:sym typeface="Chau Philomene One"/>
              </a:rPr>
              <a:t>34 milliards</a:t>
            </a:r>
            <a:r>
              <a:rPr lang="en-US" sz="2000">
                <a:solidFill>
                  <a:srgbClr val="DD0079"/>
                </a:solidFill>
                <a:latin typeface="Chau Philomene One"/>
                <a:ea typeface="Chau Philomene One"/>
                <a:cs typeface="Chau Philomene One"/>
                <a:sym typeface="Chau Philomene One"/>
              </a:rPr>
              <a:t> </a:t>
            </a:r>
            <a:endParaRPr sz="2000">
              <a:solidFill>
                <a:srgbClr val="DD0079"/>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3E8DDC"/>
                </a:solidFill>
                <a:latin typeface="Chau Philomene One"/>
                <a:ea typeface="Chau Philomene One"/>
                <a:cs typeface="Chau Philomene One"/>
                <a:sym typeface="Chau Philomene One"/>
              </a:rPr>
              <a:t>d’équipements sont actuellement en service dans le monde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3E8DDC"/>
              </a:solidFill>
              <a:latin typeface="Chau Philomene One"/>
              <a:ea typeface="Chau Philomene One"/>
              <a:cs typeface="Chau Philomene One"/>
              <a:sym typeface="Chau Philomene One"/>
            </a:endParaRPr>
          </a:p>
          <a:p>
            <a:pPr indent="0" lvl="0" marL="0" rtl="0" algn="l">
              <a:spcBef>
                <a:spcPts val="600"/>
              </a:spcBef>
              <a:spcAft>
                <a:spcPts val="600"/>
              </a:spcAft>
              <a:buNone/>
            </a:pPr>
            <a:r>
              <a:rPr lang="en-US" sz="1400">
                <a:solidFill>
                  <a:srgbClr val="3E8DDC"/>
                </a:solidFill>
                <a:latin typeface="Chau Philomene One"/>
                <a:ea typeface="Chau Philomene One"/>
                <a:cs typeface="Chau Philomene One"/>
                <a:sym typeface="Chau Philomene One"/>
              </a:rPr>
              <a:t>*Source : Rapport GreenIT 2019</a:t>
            </a:r>
            <a:r>
              <a:rPr lang="en-US" sz="1400">
                <a:solidFill>
                  <a:srgbClr val="3E8DDC"/>
                </a:solidFill>
                <a:latin typeface="Chau Philomene One"/>
                <a:ea typeface="Chau Philomene One"/>
                <a:cs typeface="Chau Philomene One"/>
                <a:sym typeface="Chau Philomene One"/>
              </a:rPr>
              <a:t> </a:t>
            </a:r>
            <a:endParaRPr sz="1400">
              <a:solidFill>
                <a:srgbClr val="3E8DDC"/>
              </a:solidFill>
              <a:latin typeface="Chau Philomene One"/>
              <a:ea typeface="Chau Philomene One"/>
              <a:cs typeface="Chau Philomene One"/>
              <a:sym typeface="Chau Philomene One"/>
            </a:endParaRPr>
          </a:p>
        </p:txBody>
      </p:sp>
      <p:sp>
        <p:nvSpPr>
          <p:cNvPr id="348" name="Google Shape;348;p5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49" name="Google Shape;349;p53"/>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50" name="Google Shape;350;p53"/>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#3</a:t>
            </a:r>
            <a:endParaRPr i="0" sz="2400" u="none" cap="none" strike="noStrike">
              <a:solidFill>
                <a:srgbClr val="3E8DDC"/>
              </a:solidFill>
              <a:latin typeface="Chau Philomene One"/>
              <a:ea typeface="Chau Philomene One"/>
              <a:cs typeface="Chau Philomene One"/>
              <a:sym typeface="Chau Philomene One"/>
            </a:endParaRPr>
          </a:p>
        </p:txBody>
      </p:sp>
      <p:sp>
        <p:nvSpPr>
          <p:cNvPr id="351" name="Google Shape;351;p53"/>
          <p:cNvSpPr txBox="1"/>
          <p:nvPr/>
        </p:nvSpPr>
        <p:spPr>
          <a:xfrm>
            <a:off x="4572000" y="3331500"/>
            <a:ext cx="4267200" cy="10245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500"/>
              </a:spcBef>
              <a:spcAft>
                <a:spcPts val="0"/>
              </a:spcAft>
              <a:buNone/>
            </a:pPr>
            <a:r>
              <a:rPr lang="en-US">
                <a:solidFill>
                  <a:srgbClr val="3E8DDC"/>
                </a:solidFill>
                <a:latin typeface="Chau Philomene One"/>
                <a:ea typeface="Chau Philomene One"/>
                <a:cs typeface="Chau Philomene One"/>
                <a:sym typeface="Chau Philomene One"/>
              </a:rPr>
              <a:t>Un habitant d'Europe occidentale possède en moyenne </a:t>
            </a:r>
            <a:br>
              <a:rPr lang="en-US">
                <a:solidFill>
                  <a:srgbClr val="3E8DDC"/>
                </a:solidFill>
                <a:latin typeface="Chau Philomene One"/>
                <a:ea typeface="Chau Philomene One"/>
                <a:cs typeface="Chau Philomene One"/>
                <a:sym typeface="Chau Philomene One"/>
              </a:rPr>
            </a:br>
            <a:r>
              <a:rPr lang="en-US">
                <a:solidFill>
                  <a:srgbClr val="3E8DDC"/>
                </a:solidFill>
                <a:latin typeface="Chau Philomene One"/>
                <a:ea typeface="Chau Philomene One"/>
                <a:cs typeface="Chau Philomene One"/>
                <a:sym typeface="Chau Philomene One"/>
              </a:rPr>
              <a:t>9 équipements électroniques en 2021 </a:t>
            </a:r>
            <a:endParaRPr>
              <a:solidFill>
                <a:srgbClr val="3E8DDC"/>
              </a:solidFill>
              <a:latin typeface="Chau Philomene One"/>
              <a:ea typeface="Chau Philomene One"/>
              <a:cs typeface="Chau Philomene One"/>
              <a:sym typeface="Chau Philomene One"/>
            </a:endParaRPr>
          </a:p>
          <a:p>
            <a:pPr indent="0" lvl="0" marL="0" rtl="0" algn="l">
              <a:lnSpc>
                <a:spcPct val="130000"/>
              </a:lnSpc>
              <a:spcBef>
                <a:spcPts val="500"/>
              </a:spcBef>
              <a:spcAft>
                <a:spcPts val="500"/>
              </a:spcAft>
              <a:buNone/>
            </a:pPr>
            <a:r>
              <a:rPr lang="en-US">
                <a:solidFill>
                  <a:srgbClr val="3E8DDC"/>
                </a:solidFill>
                <a:latin typeface="Chau Philomene One"/>
                <a:ea typeface="Chau Philomene One"/>
                <a:cs typeface="Chau Philomene One"/>
                <a:sym typeface="Chau Philomene One"/>
              </a:rPr>
              <a:t>(Source ADEME 2021)</a:t>
            </a:r>
            <a:endParaRPr>
              <a:solidFill>
                <a:srgbClr val="3E8DD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pic>
        <p:nvPicPr>
          <p:cNvPr id="356" name="Google Shape;356;p54"/>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357" name="Google Shape;357;p54"/>
          <p:cNvSpPr txBox="1"/>
          <p:nvPr>
            <p:ph idx="4294967295" type="body"/>
          </p:nvPr>
        </p:nvSpPr>
        <p:spPr>
          <a:xfrm>
            <a:off x="36729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3E8DDC"/>
                </a:solidFill>
                <a:latin typeface="Chau Philomene One"/>
                <a:ea typeface="Chau Philomene One"/>
                <a:cs typeface="Chau Philomene One"/>
                <a:sym typeface="Chau Philomene One"/>
              </a:rPr>
              <a:t>Combien de matériaux composent un smartphone de 5,5 pouces ?</a:t>
            </a:r>
            <a:endParaRPr i="1" sz="2400">
              <a:solidFill>
                <a:srgbClr val="3E8DDC"/>
              </a:solidFill>
              <a:latin typeface="Chau Philomene One"/>
              <a:ea typeface="Chau Philomene One"/>
              <a:cs typeface="Chau Philomene One"/>
              <a:sym typeface="Chau Philomene One"/>
            </a:endParaRPr>
          </a:p>
        </p:txBody>
      </p:sp>
      <p:sp>
        <p:nvSpPr>
          <p:cNvPr id="358" name="Google Shape;358;p54"/>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#4</a:t>
            </a:r>
            <a:endParaRPr i="0" sz="2400" u="none" cap="none" strike="noStrike">
              <a:solidFill>
                <a:srgbClr val="DD0079"/>
              </a:solidFill>
              <a:latin typeface="Chau Philomene One"/>
              <a:ea typeface="Chau Philomene One"/>
              <a:cs typeface="Chau Philomene One"/>
              <a:sym typeface="Chau Philomene One"/>
            </a:endParaRPr>
          </a:p>
        </p:txBody>
      </p:sp>
      <p:sp>
        <p:nvSpPr>
          <p:cNvPr id="359" name="Google Shape;359;p54"/>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60" name="Google Shape;360;p54"/>
          <p:cNvPicPr preferRelativeResize="0"/>
          <p:nvPr/>
        </p:nvPicPr>
        <p:blipFill rotWithShape="1">
          <a:blip r:embed="rId4">
            <a:alphaModFix/>
          </a:blip>
          <a:srcRect b="19505" l="33173" r="39062" t="18632"/>
          <a:stretch/>
        </p:blipFill>
        <p:spPr>
          <a:xfrm>
            <a:off x="1134950" y="868300"/>
            <a:ext cx="1032200" cy="1241900"/>
          </a:xfrm>
          <a:prstGeom prst="rect">
            <a:avLst/>
          </a:prstGeom>
          <a:noFill/>
          <a:ln>
            <a:noFill/>
          </a:ln>
        </p:spPr>
      </p:pic>
      <p:pic>
        <p:nvPicPr>
          <p:cNvPr id="361" name="Google Shape;361;p54"/>
          <p:cNvPicPr preferRelativeResize="0"/>
          <p:nvPr/>
        </p:nvPicPr>
        <p:blipFill rotWithShape="1">
          <a:blip r:embed="rId5">
            <a:alphaModFix/>
          </a:blip>
          <a:srcRect b="23510" l="40024" r="41585" t="26424"/>
          <a:stretch/>
        </p:blipFill>
        <p:spPr>
          <a:xfrm>
            <a:off x="2593725" y="1897522"/>
            <a:ext cx="917255" cy="134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55"/>
          <p:cNvSpPr txBox="1"/>
          <p:nvPr>
            <p:ph idx="4294967295" type="body"/>
          </p:nvPr>
        </p:nvSpPr>
        <p:spPr>
          <a:xfrm>
            <a:off x="463400" y="803700"/>
            <a:ext cx="4108500" cy="3536100"/>
          </a:xfrm>
          <a:prstGeom prst="rect">
            <a:avLst/>
          </a:prstGeom>
        </p:spPr>
        <p:txBody>
          <a:bodyPr anchorCtr="0" anchor="ctr" bIns="0" lIns="0" spcFirstLastPara="1" rIns="0" wrap="square" tIns="0">
            <a:normAutofit/>
          </a:bodyPr>
          <a:lstStyle/>
          <a:p>
            <a:pPr indent="0" lvl="0" marL="457200" rtl="0" algn="l">
              <a:lnSpc>
                <a:spcPct val="100000"/>
              </a:lnSpc>
              <a:spcBef>
                <a:spcPts val="0"/>
              </a:spcBef>
              <a:spcAft>
                <a:spcPts val="0"/>
              </a:spcAft>
              <a:buNone/>
            </a:pPr>
            <a:r>
              <a:rPr lang="en-US" sz="4500">
                <a:solidFill>
                  <a:srgbClr val="DD0079"/>
                </a:solidFill>
                <a:latin typeface="Chau Philomene One"/>
                <a:ea typeface="Chau Philomene One"/>
                <a:cs typeface="Chau Philomene One"/>
                <a:sym typeface="Chau Philomene One"/>
              </a:rPr>
              <a:t>+ 7</a:t>
            </a:r>
            <a:r>
              <a:rPr lang="en-US" sz="4500">
                <a:solidFill>
                  <a:srgbClr val="DD0079"/>
                </a:solidFill>
                <a:latin typeface="Chau Philomene One"/>
                <a:ea typeface="Chau Philomene One"/>
                <a:cs typeface="Chau Philomene One"/>
                <a:sym typeface="Chau Philomene One"/>
              </a:rPr>
              <a:t>0 matériaux</a:t>
            </a:r>
            <a:r>
              <a:rPr lang="en-US" sz="2000">
                <a:solidFill>
                  <a:srgbClr val="3E8DDC"/>
                </a:solidFill>
                <a:latin typeface="Chau Philomene One"/>
                <a:ea typeface="Chau Philomene One"/>
                <a:cs typeface="Chau Philomene One"/>
                <a:sym typeface="Chau Philomene One"/>
              </a:rPr>
              <a:t> </a:t>
            </a:r>
            <a:endParaRPr sz="2000">
              <a:solidFill>
                <a:srgbClr val="3E8DDC"/>
              </a:solidFill>
              <a:latin typeface="Chau Philomene One"/>
              <a:ea typeface="Chau Philomene One"/>
              <a:cs typeface="Chau Philomene One"/>
              <a:sym typeface="Chau Philomene One"/>
            </a:endParaRPr>
          </a:p>
          <a:p>
            <a:pPr indent="0" lvl="0" marL="457200" rtl="0" algn="l">
              <a:lnSpc>
                <a:spcPct val="100000"/>
              </a:lnSpc>
              <a:spcBef>
                <a:spcPts val="600"/>
              </a:spcBef>
              <a:spcAft>
                <a:spcPts val="0"/>
              </a:spcAft>
              <a:buNone/>
            </a:pPr>
            <a:r>
              <a:rPr lang="en-US" sz="2000">
                <a:solidFill>
                  <a:srgbClr val="3E8DDC"/>
                </a:solidFill>
                <a:latin typeface="Chau Philomene One"/>
                <a:ea typeface="Chau Philomene One"/>
                <a:cs typeface="Chau Philomene One"/>
                <a:sym typeface="Chau Philomene One"/>
              </a:rPr>
              <a:t>à extraire sont nécessaires pour la fabrication !*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006D91"/>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1400">
                <a:solidFill>
                  <a:srgbClr val="3E8DDC"/>
                </a:solidFill>
                <a:latin typeface="Chau Philomene One"/>
                <a:ea typeface="Chau Philomene One"/>
                <a:cs typeface="Chau Philomene One"/>
                <a:sym typeface="Chau Philomene One"/>
              </a:rPr>
              <a:t>Et ces ressources ne sont pas infinies ! </a:t>
            </a:r>
            <a:endParaRPr sz="14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1400">
                <a:solidFill>
                  <a:srgbClr val="3E8DDC"/>
                </a:solidFill>
                <a:latin typeface="Chau Philomene One"/>
                <a:ea typeface="Chau Philomene One"/>
                <a:cs typeface="Chau Philomene One"/>
                <a:sym typeface="Chau Philomene One"/>
              </a:rPr>
              <a:t>Certaines sont presque déjà épuisées (Argent, Or, Plomb, Cuivre … à horizon 2030) - et extraites dans des mines de terres rares aux conséquences humaines catastrophiques.</a:t>
            </a:r>
            <a:endParaRPr sz="14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1400">
              <a:solidFill>
                <a:srgbClr val="3E8DDC"/>
              </a:solidFill>
              <a:latin typeface="Chau Philomene One"/>
              <a:ea typeface="Chau Philomene One"/>
              <a:cs typeface="Chau Philomene One"/>
              <a:sym typeface="Chau Philomene One"/>
            </a:endParaRPr>
          </a:p>
          <a:p>
            <a:pPr indent="0" lvl="0" marL="0" rtl="0" algn="l">
              <a:spcBef>
                <a:spcPts val="600"/>
              </a:spcBef>
              <a:spcAft>
                <a:spcPts val="600"/>
              </a:spcAft>
              <a:buNone/>
            </a:pPr>
            <a:r>
              <a:rPr lang="en-US" sz="1400">
                <a:solidFill>
                  <a:srgbClr val="3E8DDC"/>
                </a:solidFill>
                <a:latin typeface="Chau Philomene One"/>
                <a:ea typeface="Chau Philomene One"/>
                <a:cs typeface="Chau Philomene One"/>
                <a:sym typeface="Chau Philomene One"/>
              </a:rPr>
              <a:t>*Source : ADEME 2019</a:t>
            </a:r>
            <a:endParaRPr sz="1400">
              <a:solidFill>
                <a:srgbClr val="3E8DDC"/>
              </a:solidFill>
              <a:latin typeface="Chau Philomene One"/>
              <a:ea typeface="Chau Philomene One"/>
              <a:cs typeface="Chau Philomene One"/>
              <a:sym typeface="Chau Philomene One"/>
            </a:endParaRPr>
          </a:p>
        </p:txBody>
      </p:sp>
      <p:sp>
        <p:nvSpPr>
          <p:cNvPr id="367" name="Google Shape;367;p5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68" name="Google Shape;368;p55"/>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69" name="Google Shape;369;p55"/>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#4</a:t>
            </a:r>
            <a:endParaRPr i="0" sz="2400" u="none" cap="none" strike="noStrike">
              <a:solidFill>
                <a:srgbClr val="3E8DDC"/>
              </a:solidFill>
              <a:latin typeface="Chau Philomene One"/>
              <a:ea typeface="Chau Philomene One"/>
              <a:cs typeface="Chau Philomene One"/>
              <a:sym typeface="Chau Philomene One"/>
            </a:endParaRPr>
          </a:p>
        </p:txBody>
      </p:sp>
      <p:pic>
        <p:nvPicPr>
          <p:cNvPr id="370" name="Google Shape;370;p55"/>
          <p:cNvPicPr preferRelativeResize="0"/>
          <p:nvPr/>
        </p:nvPicPr>
        <p:blipFill rotWithShape="1">
          <a:blip r:embed="rId3">
            <a:alphaModFix/>
          </a:blip>
          <a:srcRect b="23510" l="40024" r="41585" t="26424"/>
          <a:stretch/>
        </p:blipFill>
        <p:spPr>
          <a:xfrm>
            <a:off x="4934675" y="2983376"/>
            <a:ext cx="1154000" cy="1696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pic>
        <p:nvPicPr>
          <p:cNvPr id="375" name="Google Shape;375;p56"/>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376" name="Google Shape;376;p56"/>
          <p:cNvSpPr txBox="1"/>
          <p:nvPr>
            <p:ph idx="4294967295" type="body"/>
          </p:nvPr>
        </p:nvSpPr>
        <p:spPr>
          <a:xfrm>
            <a:off x="32157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2600">
                <a:solidFill>
                  <a:srgbClr val="3E8DDC"/>
                </a:solidFill>
                <a:latin typeface="Chau Philomene One"/>
                <a:ea typeface="Chau Philomene One"/>
                <a:cs typeface="Chau Philomene One"/>
                <a:sym typeface="Chau Philomene One"/>
              </a:rPr>
              <a:t>Combien (en tonnes) pèsent les DEEE* en France en 2020 ?</a:t>
            </a:r>
            <a:endParaRPr sz="26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3E8DDC"/>
              </a:solidFill>
              <a:latin typeface="Chau Philomene One"/>
              <a:ea typeface="Chau Philomene One"/>
              <a:cs typeface="Chau Philomene One"/>
              <a:sym typeface="Chau Philomene One"/>
            </a:endParaRPr>
          </a:p>
          <a:p>
            <a:pPr indent="0" lvl="0" marL="0" rtl="0" algn="l">
              <a:lnSpc>
                <a:spcPct val="115000"/>
              </a:lnSpc>
              <a:spcBef>
                <a:spcPts val="600"/>
              </a:spcBef>
              <a:spcAft>
                <a:spcPts val="0"/>
              </a:spcAft>
              <a:buNone/>
            </a:pPr>
            <a:r>
              <a:rPr i="1" lang="en-US" sz="1800">
                <a:solidFill>
                  <a:srgbClr val="3E8DDC"/>
                </a:solidFill>
                <a:latin typeface="Chau Philomene One"/>
                <a:ea typeface="Chau Philomene One"/>
                <a:cs typeface="Chau Philomene One"/>
                <a:sym typeface="Chau Philomene One"/>
              </a:rPr>
              <a:t>*Déchet d'équipement électrique et électronique (ou D3E)</a:t>
            </a:r>
            <a:r>
              <a:rPr i="1" lang="en-US" sz="1800">
                <a:solidFill>
                  <a:srgbClr val="3E8DDC"/>
                </a:solidFill>
                <a:latin typeface="Chau Philomene One"/>
                <a:ea typeface="Chau Philomene One"/>
                <a:cs typeface="Chau Philomene One"/>
                <a:sym typeface="Chau Philomene One"/>
              </a:rPr>
              <a:t>.</a:t>
            </a:r>
            <a:endParaRPr sz="2000">
              <a:solidFill>
                <a:srgbClr val="3E8DDC"/>
              </a:solidFill>
              <a:latin typeface="Chau Philomene One"/>
              <a:ea typeface="Chau Philomene One"/>
              <a:cs typeface="Chau Philomene One"/>
              <a:sym typeface="Chau Philomene One"/>
            </a:endParaRPr>
          </a:p>
        </p:txBody>
      </p:sp>
      <p:sp>
        <p:nvSpPr>
          <p:cNvPr id="377" name="Google Shape;377;p56"/>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#5</a:t>
            </a:r>
            <a:endParaRPr i="0" sz="2400" u="none" cap="none" strike="noStrike">
              <a:solidFill>
                <a:srgbClr val="DD0079"/>
              </a:solidFill>
              <a:latin typeface="Chau Philomene One"/>
              <a:ea typeface="Chau Philomene One"/>
              <a:cs typeface="Chau Philomene One"/>
              <a:sym typeface="Chau Philomene One"/>
            </a:endParaRPr>
          </a:p>
        </p:txBody>
      </p:sp>
      <p:sp>
        <p:nvSpPr>
          <p:cNvPr id="378" name="Google Shape;378;p5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79" name="Google Shape;379;p56"/>
          <p:cNvPicPr preferRelativeResize="0"/>
          <p:nvPr/>
        </p:nvPicPr>
        <p:blipFill rotWithShape="1">
          <a:blip r:embed="rId4">
            <a:alphaModFix/>
          </a:blip>
          <a:srcRect b="19505" l="33173" r="39062" t="18632"/>
          <a:stretch/>
        </p:blipFill>
        <p:spPr>
          <a:xfrm>
            <a:off x="1134950" y="868300"/>
            <a:ext cx="1032200" cy="1241900"/>
          </a:xfrm>
          <a:prstGeom prst="rect">
            <a:avLst/>
          </a:prstGeom>
          <a:noFill/>
          <a:ln>
            <a:noFill/>
          </a:ln>
        </p:spPr>
      </p:pic>
      <p:pic>
        <p:nvPicPr>
          <p:cNvPr id="380" name="Google Shape;380;p56"/>
          <p:cNvPicPr preferRelativeResize="0"/>
          <p:nvPr/>
        </p:nvPicPr>
        <p:blipFill rotWithShape="1">
          <a:blip r:embed="rId5">
            <a:alphaModFix/>
          </a:blip>
          <a:srcRect b="25485" l="34988" r="41371" t="25700"/>
          <a:stretch/>
        </p:blipFill>
        <p:spPr>
          <a:xfrm flipH="1" rot="-171781">
            <a:off x="7490579" y="3490197"/>
            <a:ext cx="1269414" cy="14154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57"/>
          <p:cNvSpPr txBox="1"/>
          <p:nvPr>
            <p:ph idx="4294967295" type="body"/>
          </p:nvPr>
        </p:nvSpPr>
        <p:spPr>
          <a:xfrm>
            <a:off x="463400" y="803700"/>
            <a:ext cx="41085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DD0079"/>
                </a:solidFill>
                <a:latin typeface="Chau Philomene One"/>
                <a:ea typeface="Chau Philomene One"/>
                <a:cs typeface="Chau Philomene One"/>
                <a:sym typeface="Chau Philomene One"/>
              </a:rPr>
              <a:t>849 000</a:t>
            </a:r>
            <a:r>
              <a:rPr lang="en-US" sz="2000">
                <a:solidFill>
                  <a:srgbClr val="DD0079"/>
                </a:solidFill>
                <a:latin typeface="Chau Philomene One"/>
                <a:ea typeface="Chau Philomene One"/>
                <a:cs typeface="Chau Philomene One"/>
                <a:sym typeface="Chau Philomene One"/>
              </a:rPr>
              <a:t> </a:t>
            </a:r>
            <a:endParaRPr sz="2000">
              <a:solidFill>
                <a:srgbClr val="DD0079"/>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3E8DDC"/>
                </a:solidFill>
                <a:latin typeface="Chau Philomene One"/>
                <a:ea typeface="Chau Philomene One"/>
                <a:cs typeface="Chau Philomene One"/>
                <a:sym typeface="Chau Philomene One"/>
              </a:rPr>
              <a:t>tonnes de déchets d’équipements électriques et électroniques ont été collectés en France en 2020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br>
              <a:rPr lang="en-US" sz="1400">
                <a:solidFill>
                  <a:srgbClr val="3E8DDC"/>
                </a:solidFill>
                <a:latin typeface="Chau Philomene One"/>
                <a:ea typeface="Chau Philomene One"/>
                <a:cs typeface="Chau Philomene One"/>
                <a:sym typeface="Chau Philomene One"/>
              </a:rPr>
            </a:br>
            <a:endParaRPr sz="1400">
              <a:solidFill>
                <a:srgbClr val="3E8DDC"/>
              </a:solidFill>
              <a:latin typeface="Chau Philomene One"/>
              <a:ea typeface="Chau Philomene One"/>
              <a:cs typeface="Chau Philomene One"/>
              <a:sym typeface="Chau Philomene One"/>
            </a:endParaRPr>
          </a:p>
          <a:p>
            <a:pPr indent="0" lvl="0" marL="0" rtl="0" algn="l">
              <a:spcBef>
                <a:spcPts val="600"/>
              </a:spcBef>
              <a:spcAft>
                <a:spcPts val="600"/>
              </a:spcAft>
              <a:buNone/>
            </a:pPr>
            <a:r>
              <a:rPr lang="en-US" sz="1400">
                <a:solidFill>
                  <a:srgbClr val="3E8DDC"/>
                </a:solidFill>
                <a:latin typeface="Chau Philomene One"/>
                <a:ea typeface="Chau Philomene One"/>
                <a:cs typeface="Chau Philomene One"/>
                <a:sym typeface="Chau Philomene One"/>
              </a:rPr>
              <a:t>*Source : ADEME</a:t>
            </a:r>
            <a:endParaRPr sz="1400">
              <a:solidFill>
                <a:srgbClr val="3E8DDC"/>
              </a:solidFill>
              <a:latin typeface="Chau Philomene One"/>
              <a:ea typeface="Chau Philomene One"/>
              <a:cs typeface="Chau Philomene One"/>
              <a:sym typeface="Chau Philomene One"/>
            </a:endParaRPr>
          </a:p>
        </p:txBody>
      </p:sp>
      <p:sp>
        <p:nvSpPr>
          <p:cNvPr id="386" name="Google Shape;386;p5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387" name="Google Shape;387;p57"/>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88" name="Google Shape;388;p57"/>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#5</a:t>
            </a:r>
            <a:endParaRPr i="0" sz="2400" u="none" cap="none" strike="noStrike">
              <a:solidFill>
                <a:srgbClr val="3E8DDC"/>
              </a:solidFill>
              <a:latin typeface="Chau Philomene One"/>
              <a:ea typeface="Chau Philomene One"/>
              <a:cs typeface="Chau Philomene One"/>
              <a:sym typeface="Chau Philomene One"/>
            </a:endParaRPr>
          </a:p>
        </p:txBody>
      </p:sp>
      <p:pic>
        <p:nvPicPr>
          <p:cNvPr id="389" name="Google Shape;389;p57"/>
          <p:cNvPicPr preferRelativeResize="0"/>
          <p:nvPr/>
        </p:nvPicPr>
        <p:blipFill rotWithShape="1">
          <a:blip r:embed="rId3">
            <a:alphaModFix/>
          </a:blip>
          <a:srcRect b="25485" l="34988" r="41371" t="25700"/>
          <a:stretch/>
        </p:blipFill>
        <p:spPr>
          <a:xfrm flipH="1" rot="-171776">
            <a:off x="4809775" y="2506074"/>
            <a:ext cx="2161698" cy="24103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pic>
        <p:nvPicPr>
          <p:cNvPr id="394" name="Google Shape;394;p58"/>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395" name="Google Shape;395;p58"/>
          <p:cNvSpPr txBox="1"/>
          <p:nvPr>
            <p:ph idx="4294967295" type="body"/>
          </p:nvPr>
        </p:nvSpPr>
        <p:spPr>
          <a:xfrm>
            <a:off x="32919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3E8DDC"/>
                </a:solidFill>
                <a:latin typeface="Chau Philomene One"/>
                <a:ea typeface="Chau Philomene One"/>
                <a:cs typeface="Chau Philomene One"/>
                <a:sym typeface="Chau Philomene One"/>
              </a:rPr>
              <a:t>Combien en % représente la part des DEEE collectés en vue d’être recyclés en France ?</a:t>
            </a:r>
            <a:r>
              <a:rPr lang="en-US" sz="2000">
                <a:solidFill>
                  <a:srgbClr val="3E8DDC"/>
                </a:solidFill>
                <a:latin typeface="Chau Philomene One"/>
                <a:ea typeface="Chau Philomene One"/>
                <a:cs typeface="Chau Philomene One"/>
                <a:sym typeface="Chau Philomene One"/>
              </a:rPr>
              <a:t> </a:t>
            </a:r>
            <a:endParaRPr sz="2000">
              <a:solidFill>
                <a:srgbClr val="3E8DDC"/>
              </a:solidFill>
              <a:latin typeface="Chau Philomene One"/>
              <a:ea typeface="Chau Philomene One"/>
              <a:cs typeface="Chau Philomene One"/>
              <a:sym typeface="Chau Philomene One"/>
            </a:endParaRPr>
          </a:p>
        </p:txBody>
      </p:sp>
      <p:sp>
        <p:nvSpPr>
          <p:cNvPr id="396" name="Google Shape;396;p58"/>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#6</a:t>
            </a:r>
            <a:endParaRPr i="0" sz="2400" u="none" cap="none" strike="noStrike">
              <a:solidFill>
                <a:srgbClr val="DD0079"/>
              </a:solidFill>
              <a:latin typeface="Chau Philomene One"/>
              <a:ea typeface="Chau Philomene One"/>
              <a:cs typeface="Chau Philomene One"/>
              <a:sym typeface="Chau Philomene One"/>
            </a:endParaRPr>
          </a:p>
        </p:txBody>
      </p:sp>
      <p:sp>
        <p:nvSpPr>
          <p:cNvPr id="397" name="Google Shape;397;p5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98" name="Google Shape;398;p58"/>
          <p:cNvPicPr preferRelativeResize="0"/>
          <p:nvPr/>
        </p:nvPicPr>
        <p:blipFill rotWithShape="1">
          <a:blip r:embed="rId4">
            <a:alphaModFix/>
          </a:blip>
          <a:srcRect b="19505" l="33173" r="39062" t="18632"/>
          <a:stretch/>
        </p:blipFill>
        <p:spPr>
          <a:xfrm>
            <a:off x="1134950" y="868300"/>
            <a:ext cx="1032200" cy="124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1"/>
          <p:cNvPicPr preferRelativeResize="0"/>
          <p:nvPr/>
        </p:nvPicPr>
        <p:blipFill rotWithShape="1">
          <a:blip r:embed="rId3">
            <a:alphaModFix/>
          </a:blip>
          <a:srcRect b="0" l="0" r="0" t="0"/>
          <a:stretch/>
        </p:blipFill>
        <p:spPr>
          <a:xfrm>
            <a:off x="-27975" y="8875"/>
            <a:ext cx="9144000" cy="5143500"/>
          </a:xfrm>
          <a:prstGeom prst="rect">
            <a:avLst/>
          </a:prstGeom>
          <a:noFill/>
          <a:ln>
            <a:noFill/>
          </a:ln>
        </p:spPr>
      </p:pic>
      <p:pic>
        <p:nvPicPr>
          <p:cNvPr id="213" name="Google Shape;213;p41"/>
          <p:cNvPicPr preferRelativeResize="0"/>
          <p:nvPr/>
        </p:nvPicPr>
        <p:blipFill rotWithShape="1">
          <a:blip r:embed="rId4">
            <a:alphaModFix/>
          </a:blip>
          <a:srcRect b="0" l="0" r="0" t="0"/>
          <a:stretch/>
        </p:blipFill>
        <p:spPr>
          <a:xfrm rot="10297343">
            <a:off x="-1498502" y="-1441570"/>
            <a:ext cx="5829102" cy="3071064"/>
          </a:xfrm>
          <a:prstGeom prst="rect">
            <a:avLst/>
          </a:prstGeom>
          <a:noFill/>
          <a:ln>
            <a:noFill/>
          </a:ln>
        </p:spPr>
      </p:pic>
      <p:sp>
        <p:nvSpPr>
          <p:cNvPr id="214" name="Google Shape;214;p41"/>
          <p:cNvSpPr txBox="1"/>
          <p:nvPr/>
        </p:nvSpPr>
        <p:spPr>
          <a:xfrm>
            <a:off x="2085475" y="3349400"/>
            <a:ext cx="24720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lang="en-US" sz="2000">
                <a:solidFill>
                  <a:srgbClr val="DA1984"/>
                </a:solidFill>
                <a:latin typeface="Chau Philomene One"/>
                <a:ea typeface="Chau Philomene One"/>
                <a:cs typeface="Chau Philomene One"/>
                <a:sym typeface="Chau Philomene One"/>
              </a:rPr>
              <a:t>Prénom</a:t>
            </a:r>
            <a:br>
              <a:rPr lang="en-US" sz="2000">
                <a:solidFill>
                  <a:srgbClr val="DA1984"/>
                </a:solidFill>
                <a:latin typeface="Chau Philomene One"/>
                <a:ea typeface="Chau Philomene One"/>
                <a:cs typeface="Chau Philomene One"/>
                <a:sym typeface="Chau Philomene One"/>
              </a:rPr>
            </a:br>
            <a:r>
              <a:rPr lang="en-US" sz="2000">
                <a:solidFill>
                  <a:srgbClr val="DA1984"/>
                </a:solidFill>
                <a:latin typeface="Chau Philomene One"/>
                <a:ea typeface="Chau Philomene One"/>
                <a:cs typeface="Chau Philomene One"/>
                <a:sym typeface="Chau Philomene One"/>
              </a:rPr>
              <a:t>NOM</a:t>
            </a:r>
            <a:endParaRPr b="0" i="0" sz="2000" u="none" cap="none" strike="noStrike">
              <a:solidFill>
                <a:srgbClr val="DA1984"/>
              </a:solidFill>
              <a:latin typeface="Chau Philomene One"/>
              <a:ea typeface="Chau Philomene One"/>
              <a:cs typeface="Chau Philomene One"/>
              <a:sym typeface="Chau Philomene One"/>
            </a:endParaRPr>
          </a:p>
        </p:txBody>
      </p:sp>
      <p:sp>
        <p:nvSpPr>
          <p:cNvPr id="215" name="Google Shape;215;p41"/>
          <p:cNvSpPr txBox="1"/>
          <p:nvPr/>
        </p:nvSpPr>
        <p:spPr>
          <a:xfrm>
            <a:off x="5269038" y="3378200"/>
            <a:ext cx="2472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2700"/>
              <a:buFont typeface="Arial"/>
              <a:buNone/>
            </a:pPr>
            <a:r>
              <a:rPr lang="en-US" sz="2000">
                <a:solidFill>
                  <a:srgbClr val="DA1984"/>
                </a:solidFill>
                <a:latin typeface="Chau Philomene One"/>
                <a:ea typeface="Chau Philomene One"/>
                <a:cs typeface="Chau Philomene One"/>
                <a:sym typeface="Chau Philomene One"/>
              </a:rPr>
              <a:t>Prénom</a:t>
            </a:r>
            <a:br>
              <a:rPr lang="en-US" sz="2000">
                <a:solidFill>
                  <a:srgbClr val="DA1984"/>
                </a:solidFill>
                <a:latin typeface="Chau Philomene One"/>
                <a:ea typeface="Chau Philomene One"/>
                <a:cs typeface="Chau Philomene One"/>
                <a:sym typeface="Chau Philomene One"/>
              </a:rPr>
            </a:br>
            <a:r>
              <a:rPr lang="en-US" sz="2000">
                <a:solidFill>
                  <a:srgbClr val="DA1984"/>
                </a:solidFill>
                <a:latin typeface="Chau Philomene One"/>
                <a:ea typeface="Chau Philomene One"/>
                <a:cs typeface="Chau Philomene One"/>
                <a:sym typeface="Chau Philomene One"/>
              </a:rPr>
              <a:t>NOM</a:t>
            </a:r>
            <a:endParaRPr b="0" i="0" sz="2000" u="none" cap="none" strike="noStrike">
              <a:solidFill>
                <a:srgbClr val="DA1984"/>
              </a:solidFill>
              <a:latin typeface="Chau Philomene One"/>
              <a:ea typeface="Chau Philomene One"/>
              <a:cs typeface="Chau Philomene One"/>
              <a:sym typeface="Chau Philomene One"/>
            </a:endParaRPr>
          </a:p>
        </p:txBody>
      </p:sp>
      <p:sp>
        <p:nvSpPr>
          <p:cNvPr id="216" name="Google Shape;216;p41"/>
          <p:cNvSpPr txBox="1"/>
          <p:nvPr/>
        </p:nvSpPr>
        <p:spPr>
          <a:xfrm>
            <a:off x="364100" y="377000"/>
            <a:ext cx="4420200" cy="13263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Introduction</a:t>
            </a:r>
            <a:endParaRPr b="0" i="0" sz="27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rgbClr val="000000"/>
              </a:buClr>
              <a:buSzPts val="2400"/>
              <a:buFont typeface="Arial"/>
              <a:buNone/>
            </a:pPr>
            <a:r>
              <a:rPr lang="en-US" sz="2400">
                <a:solidFill>
                  <a:srgbClr val="3E8DDC"/>
                </a:solidFill>
                <a:latin typeface="Chau Philomene One"/>
                <a:ea typeface="Chau Philomene One"/>
                <a:cs typeface="Chau Philomene One"/>
                <a:sym typeface="Chau Philomene One"/>
              </a:rPr>
              <a:t>Bienvenue ! </a:t>
            </a:r>
            <a:endParaRPr b="0" i="0" sz="2400" u="none" cap="none" strike="noStrike">
              <a:solidFill>
                <a:srgbClr val="3E8DDC"/>
              </a:solidFill>
              <a:latin typeface="Chau Philomene One"/>
              <a:ea typeface="Chau Philomene One"/>
              <a:cs typeface="Chau Philomene One"/>
              <a:sym typeface="Chau Philomene One"/>
            </a:endParaRPr>
          </a:p>
        </p:txBody>
      </p:sp>
      <p:pic>
        <p:nvPicPr>
          <p:cNvPr id="217" name="Google Shape;217;p41"/>
          <p:cNvPicPr preferRelativeResize="0"/>
          <p:nvPr/>
        </p:nvPicPr>
        <p:blipFill rotWithShape="1">
          <a:blip r:embed="rId5">
            <a:alphaModFix/>
          </a:blip>
          <a:srcRect b="0" l="0" r="0" t="0"/>
          <a:stretch/>
        </p:blipFill>
        <p:spPr>
          <a:xfrm>
            <a:off x="2535017" y="1798114"/>
            <a:ext cx="1572900" cy="1572900"/>
          </a:xfrm>
          <a:prstGeom prst="ellipse">
            <a:avLst/>
          </a:prstGeom>
          <a:noFill/>
          <a:ln cap="flat" cmpd="sng" w="19050">
            <a:solidFill>
              <a:srgbClr val="F2CC1E"/>
            </a:solidFill>
            <a:prstDash val="solid"/>
            <a:round/>
            <a:headEnd len="sm" w="sm" type="none"/>
            <a:tailEnd len="sm" w="sm" type="none"/>
          </a:ln>
        </p:spPr>
      </p:pic>
      <p:pic>
        <p:nvPicPr>
          <p:cNvPr id="218" name="Google Shape;218;p41"/>
          <p:cNvPicPr preferRelativeResize="0"/>
          <p:nvPr/>
        </p:nvPicPr>
        <p:blipFill rotWithShape="1">
          <a:blip r:embed="rId5">
            <a:alphaModFix/>
          </a:blip>
          <a:srcRect b="0" l="0" r="0" t="0"/>
          <a:stretch/>
        </p:blipFill>
        <p:spPr>
          <a:xfrm>
            <a:off x="5718592" y="1798114"/>
            <a:ext cx="1572900" cy="1572900"/>
          </a:xfrm>
          <a:prstGeom prst="ellipse">
            <a:avLst/>
          </a:prstGeom>
          <a:noFill/>
          <a:ln cap="flat" cmpd="sng" w="19050">
            <a:solidFill>
              <a:srgbClr val="F2CC1E"/>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59"/>
          <p:cNvSpPr txBox="1"/>
          <p:nvPr>
            <p:ph idx="4294967295" type="body"/>
          </p:nvPr>
        </p:nvSpPr>
        <p:spPr>
          <a:xfrm>
            <a:off x="463400" y="803700"/>
            <a:ext cx="41085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DD0079"/>
                </a:solidFill>
                <a:latin typeface="Chau Philomene One"/>
                <a:ea typeface="Chau Philomene One"/>
                <a:cs typeface="Chau Philomene One"/>
                <a:sym typeface="Chau Philomene One"/>
              </a:rPr>
              <a:t>77</a:t>
            </a:r>
            <a:r>
              <a:rPr b="1" baseline="30000" lang="en-US" sz="4500">
                <a:solidFill>
                  <a:srgbClr val="DD0079"/>
                </a:solidFill>
                <a:latin typeface="Chau Philomene One"/>
                <a:ea typeface="Chau Philomene One"/>
                <a:cs typeface="Chau Philomene One"/>
                <a:sym typeface="Chau Philomene One"/>
              </a:rPr>
              <a:t>%</a:t>
            </a:r>
            <a:r>
              <a:rPr lang="en-US" sz="2000">
                <a:solidFill>
                  <a:srgbClr val="DD0079"/>
                </a:solidFill>
                <a:latin typeface="Chau Philomene One"/>
                <a:ea typeface="Chau Philomene One"/>
                <a:cs typeface="Chau Philomene One"/>
                <a:sym typeface="Chau Philomene One"/>
              </a:rPr>
              <a:t> </a:t>
            </a:r>
            <a:endParaRPr sz="2000">
              <a:solidFill>
                <a:srgbClr val="DD0079"/>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3E8DDC"/>
                </a:solidFill>
                <a:latin typeface="Chau Philomene One"/>
                <a:ea typeface="Chau Philomene One"/>
                <a:cs typeface="Chau Philomene One"/>
                <a:sym typeface="Chau Philomene One"/>
              </a:rPr>
              <a:t>des DEEE ont été collectés en vue d’être recyclés en 2020 !*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1400">
                <a:solidFill>
                  <a:srgbClr val="3E8DDC"/>
                </a:solidFill>
                <a:latin typeface="Chau Philomene One"/>
                <a:ea typeface="Chau Philomene One"/>
                <a:cs typeface="Chau Philomene One"/>
                <a:sym typeface="Chau Philomene One"/>
              </a:rPr>
              <a:t>mais </a:t>
            </a:r>
            <a:r>
              <a:rPr lang="en-US" sz="1400">
                <a:solidFill>
                  <a:srgbClr val="3E8DDC"/>
                </a:solidFill>
                <a:latin typeface="Chau Philomene One"/>
                <a:ea typeface="Chau Philomene One"/>
                <a:cs typeface="Chau Philomene One"/>
                <a:sym typeface="Chau Philomene One"/>
              </a:rPr>
              <a:t>cela représente seulement 14% de matières réellement recyclées.</a:t>
            </a:r>
            <a:endParaRPr sz="14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1400">
              <a:solidFill>
                <a:srgbClr val="3E8DDC"/>
              </a:solidFill>
              <a:latin typeface="Chau Philomene One"/>
              <a:ea typeface="Chau Philomene One"/>
              <a:cs typeface="Chau Philomene One"/>
              <a:sym typeface="Chau Philomene One"/>
            </a:endParaRPr>
          </a:p>
          <a:p>
            <a:pPr indent="0" lvl="0" marL="0" rtl="0" algn="l">
              <a:spcBef>
                <a:spcPts val="600"/>
              </a:spcBef>
              <a:spcAft>
                <a:spcPts val="600"/>
              </a:spcAft>
              <a:buClr>
                <a:schemeClr val="dk1"/>
              </a:buClr>
              <a:buSzPts val="1100"/>
              <a:buFont typeface="Arial"/>
              <a:buNone/>
            </a:pPr>
            <a:r>
              <a:rPr lang="en-US" sz="1400">
                <a:solidFill>
                  <a:srgbClr val="3E8DDC"/>
                </a:solidFill>
                <a:latin typeface="Chau Philomene One"/>
                <a:ea typeface="Chau Philomene One"/>
                <a:cs typeface="Chau Philomene One"/>
                <a:sym typeface="Chau Philomene One"/>
              </a:rPr>
              <a:t>*Source : ADEME </a:t>
            </a:r>
            <a:endParaRPr sz="1400">
              <a:solidFill>
                <a:srgbClr val="3E8DDC"/>
              </a:solidFill>
              <a:latin typeface="Chau Philomene One"/>
              <a:ea typeface="Chau Philomene One"/>
              <a:cs typeface="Chau Philomene One"/>
              <a:sym typeface="Chau Philomene One"/>
            </a:endParaRPr>
          </a:p>
        </p:txBody>
      </p:sp>
      <p:sp>
        <p:nvSpPr>
          <p:cNvPr id="404" name="Google Shape;404;p5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405" name="Google Shape;405;p59"/>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6" name="Google Shape;406;p59"/>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#6</a:t>
            </a:r>
            <a:endParaRPr i="0" sz="2400" u="none" cap="none" strike="noStrike">
              <a:solidFill>
                <a:srgbClr val="3E8DDC"/>
              </a:solidFill>
              <a:latin typeface="Chau Philomene One"/>
              <a:ea typeface="Chau Philomene One"/>
              <a:cs typeface="Chau Philomene One"/>
              <a:sym typeface="Chau Philomene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pic>
        <p:nvPicPr>
          <p:cNvPr id="411" name="Google Shape;411;p60"/>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412" name="Google Shape;412;p60"/>
          <p:cNvSpPr txBox="1"/>
          <p:nvPr>
            <p:ph idx="4294967295" type="body"/>
          </p:nvPr>
        </p:nvSpPr>
        <p:spPr>
          <a:xfrm>
            <a:off x="3215775" y="803700"/>
            <a:ext cx="5181300" cy="35361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600"/>
              </a:spcAft>
              <a:buNone/>
            </a:pPr>
            <a:r>
              <a:rPr lang="en-US" sz="2600">
                <a:solidFill>
                  <a:srgbClr val="3E8DDC"/>
                </a:solidFill>
                <a:latin typeface="Chau Philomene One"/>
                <a:ea typeface="Chau Philomene One"/>
                <a:cs typeface="Chau Philomene One"/>
                <a:sym typeface="Chau Philomene One"/>
              </a:rPr>
              <a:t>Combien en % représente la part des français qui changent de smartphones alors qu’il fonctionne encore ? </a:t>
            </a:r>
            <a:r>
              <a:rPr lang="en-US" sz="2000">
                <a:solidFill>
                  <a:srgbClr val="3E8DDC"/>
                </a:solidFill>
                <a:latin typeface="Rubik"/>
                <a:ea typeface="Rubik"/>
                <a:cs typeface="Rubik"/>
                <a:sym typeface="Rubik"/>
              </a:rPr>
              <a:t> </a:t>
            </a:r>
            <a:endParaRPr sz="2000">
              <a:solidFill>
                <a:srgbClr val="3E8DDC"/>
              </a:solidFill>
              <a:latin typeface="Rubik"/>
              <a:ea typeface="Rubik"/>
              <a:cs typeface="Rubik"/>
              <a:sym typeface="Rubik"/>
            </a:endParaRPr>
          </a:p>
        </p:txBody>
      </p:sp>
      <p:sp>
        <p:nvSpPr>
          <p:cNvPr id="413" name="Google Shape;413;p60"/>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#7</a:t>
            </a:r>
            <a:endParaRPr i="0" sz="2400" u="none" cap="none" strike="noStrike">
              <a:solidFill>
                <a:srgbClr val="DD0079"/>
              </a:solidFill>
              <a:latin typeface="Chau Philomene One"/>
              <a:ea typeface="Chau Philomene One"/>
              <a:cs typeface="Chau Philomene One"/>
              <a:sym typeface="Chau Philomene One"/>
            </a:endParaRPr>
          </a:p>
        </p:txBody>
      </p:sp>
      <p:sp>
        <p:nvSpPr>
          <p:cNvPr id="414" name="Google Shape;414;p6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415" name="Google Shape;415;p60"/>
          <p:cNvPicPr preferRelativeResize="0"/>
          <p:nvPr/>
        </p:nvPicPr>
        <p:blipFill rotWithShape="1">
          <a:blip r:embed="rId4">
            <a:alphaModFix/>
          </a:blip>
          <a:srcRect b="19505" l="33173" r="39062" t="18632"/>
          <a:stretch/>
        </p:blipFill>
        <p:spPr>
          <a:xfrm>
            <a:off x="1134950" y="868300"/>
            <a:ext cx="1032200" cy="1241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9" name="Shape 419"/>
        <p:cNvGrpSpPr/>
        <p:nvPr/>
      </p:nvGrpSpPr>
      <p:grpSpPr>
        <a:xfrm>
          <a:off x="0" y="0"/>
          <a:ext cx="0" cy="0"/>
          <a:chOff x="0" y="0"/>
          <a:chExt cx="0" cy="0"/>
        </a:xfrm>
      </p:grpSpPr>
      <p:sp>
        <p:nvSpPr>
          <p:cNvPr id="420" name="Google Shape;420;p6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421" name="Google Shape;421;p61"/>
          <p:cNvSpPr/>
          <p:nvPr/>
        </p:nvSpPr>
        <p:spPr>
          <a:xfrm>
            <a:off x="6477000" y="-457200"/>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22" name="Google Shape;422;p61"/>
          <p:cNvSpPr txBox="1"/>
          <p:nvPr/>
        </p:nvSpPr>
        <p:spPr>
          <a:xfrm>
            <a:off x="6593400" y="762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RÉPONSE</a:t>
            </a:r>
            <a:endParaRPr sz="2400">
              <a:solidFill>
                <a:srgbClr val="3E8DDC"/>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3E8DDC"/>
                </a:solidFill>
                <a:latin typeface="Chau Philomene One"/>
                <a:ea typeface="Chau Philomene One"/>
                <a:cs typeface="Chau Philomene One"/>
                <a:sym typeface="Chau Philomene One"/>
              </a:rPr>
              <a:t>#7</a:t>
            </a:r>
            <a:endParaRPr i="0" sz="2400" u="none" cap="none" strike="noStrike">
              <a:solidFill>
                <a:srgbClr val="3E8DDC"/>
              </a:solidFill>
              <a:latin typeface="Chau Philomene One"/>
              <a:ea typeface="Chau Philomene One"/>
              <a:cs typeface="Chau Philomene One"/>
              <a:sym typeface="Chau Philomene One"/>
            </a:endParaRPr>
          </a:p>
        </p:txBody>
      </p:sp>
      <p:sp>
        <p:nvSpPr>
          <p:cNvPr id="423" name="Google Shape;423;p61"/>
          <p:cNvSpPr txBox="1"/>
          <p:nvPr>
            <p:ph idx="4294967295" type="body"/>
          </p:nvPr>
        </p:nvSpPr>
        <p:spPr>
          <a:xfrm>
            <a:off x="463500" y="762000"/>
            <a:ext cx="4108500" cy="3719400"/>
          </a:xfrm>
          <a:prstGeom prst="rect">
            <a:avLst/>
          </a:prstGeom>
        </p:spPr>
        <p:txBody>
          <a:bodyPr anchorCtr="0" anchor="ctr" bIns="0" lIns="0" spcFirstLastPara="1" rIns="0" wrap="square" tIns="0">
            <a:normAutofit/>
          </a:bodyPr>
          <a:lstStyle/>
          <a:p>
            <a:pPr indent="0" lvl="0" marL="0" rtl="0" algn="l">
              <a:lnSpc>
                <a:spcPct val="100000"/>
              </a:lnSpc>
              <a:spcBef>
                <a:spcPts val="0"/>
              </a:spcBef>
              <a:spcAft>
                <a:spcPts val="0"/>
              </a:spcAft>
              <a:buNone/>
            </a:pPr>
            <a:r>
              <a:rPr lang="en-US" sz="4500">
                <a:solidFill>
                  <a:srgbClr val="DD0079"/>
                </a:solidFill>
                <a:latin typeface="Chau Philomene One"/>
                <a:ea typeface="Chau Philomene One"/>
                <a:cs typeface="Chau Philomene One"/>
                <a:sym typeface="Chau Philomene One"/>
              </a:rPr>
              <a:t>88</a:t>
            </a:r>
            <a:r>
              <a:rPr b="1" baseline="30000" lang="en-US" sz="4500">
                <a:solidFill>
                  <a:srgbClr val="DD0079"/>
                </a:solidFill>
                <a:latin typeface="Chau Philomene One"/>
                <a:ea typeface="Chau Philomene One"/>
                <a:cs typeface="Chau Philomene One"/>
                <a:sym typeface="Chau Philomene One"/>
              </a:rPr>
              <a:t>%</a:t>
            </a:r>
            <a:r>
              <a:rPr lang="en-US" sz="2000">
                <a:solidFill>
                  <a:srgbClr val="DD0079"/>
                </a:solidFill>
                <a:latin typeface="Chau Philomene One"/>
                <a:ea typeface="Chau Philomene One"/>
                <a:cs typeface="Chau Philomene One"/>
                <a:sym typeface="Chau Philomene One"/>
              </a:rPr>
              <a:t> </a:t>
            </a:r>
            <a:endParaRPr sz="2000">
              <a:solidFill>
                <a:srgbClr val="DD0079"/>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2000">
                <a:solidFill>
                  <a:srgbClr val="3E8DDC"/>
                </a:solidFill>
                <a:latin typeface="Chau Philomene One"/>
                <a:ea typeface="Chau Philomene One"/>
                <a:cs typeface="Chau Philomene One"/>
                <a:sym typeface="Chau Philomene One"/>
              </a:rPr>
              <a:t>des français changent leur téléphone alors qu’il fonctionne encore.*</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20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rPr lang="en-US" sz="1400">
                <a:solidFill>
                  <a:srgbClr val="3E8DDC"/>
                </a:solidFill>
                <a:latin typeface="Chau Philomene One"/>
                <a:ea typeface="Chau Philomene One"/>
                <a:cs typeface="Chau Philomene One"/>
                <a:sym typeface="Chau Philomene One"/>
              </a:rPr>
              <a:t>Les Français conservent leur téléphone moins de 2 ans et 88% d’entre eux le changent alors qu’il fonctionne encore !</a:t>
            </a:r>
            <a:endParaRPr sz="1400">
              <a:solidFill>
                <a:srgbClr val="3E8DDC"/>
              </a:solidFill>
              <a:latin typeface="Chau Philomene One"/>
              <a:ea typeface="Chau Philomene One"/>
              <a:cs typeface="Chau Philomene One"/>
              <a:sym typeface="Chau Philomene One"/>
            </a:endParaRPr>
          </a:p>
          <a:p>
            <a:pPr indent="0" lvl="0" marL="0" rtl="0" algn="l">
              <a:lnSpc>
                <a:spcPct val="100000"/>
              </a:lnSpc>
              <a:spcBef>
                <a:spcPts val="600"/>
              </a:spcBef>
              <a:spcAft>
                <a:spcPts val="0"/>
              </a:spcAft>
              <a:buNone/>
            </a:pPr>
            <a:r>
              <a:t/>
            </a:r>
            <a:endParaRPr sz="1400">
              <a:solidFill>
                <a:srgbClr val="3E8DDC"/>
              </a:solidFill>
              <a:latin typeface="Chau Philomene One"/>
              <a:ea typeface="Chau Philomene One"/>
              <a:cs typeface="Chau Philomene One"/>
              <a:sym typeface="Chau Philomene One"/>
            </a:endParaRPr>
          </a:p>
          <a:p>
            <a:pPr indent="0" lvl="0" marL="0" rtl="0" algn="l">
              <a:spcBef>
                <a:spcPts val="600"/>
              </a:spcBef>
              <a:spcAft>
                <a:spcPts val="600"/>
              </a:spcAft>
              <a:buClr>
                <a:schemeClr val="dk1"/>
              </a:buClr>
              <a:buSzPts val="1100"/>
              <a:buFont typeface="Arial"/>
              <a:buNone/>
            </a:pPr>
            <a:r>
              <a:rPr lang="en-US" sz="1400">
                <a:solidFill>
                  <a:srgbClr val="3E8DDC"/>
                </a:solidFill>
                <a:latin typeface="Chau Philomene One"/>
                <a:ea typeface="Chau Philomene One"/>
                <a:cs typeface="Chau Philomene One"/>
                <a:sym typeface="Chau Philomene One"/>
              </a:rPr>
              <a:t>*Source : ADEME </a:t>
            </a:r>
            <a:endParaRPr sz="1400">
              <a:solidFill>
                <a:srgbClr val="3E8DDC"/>
              </a:solidFill>
              <a:latin typeface="Chau Philomene One"/>
              <a:ea typeface="Chau Philomene One"/>
              <a:cs typeface="Chau Philomene One"/>
              <a:sym typeface="Chau Philomen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30" name="Google Shape;430;p62"/>
          <p:cNvSpPr/>
          <p:nvPr/>
        </p:nvSpPr>
        <p:spPr>
          <a:xfrm>
            <a:off x="2732130" y="2324100"/>
            <a:ext cx="1684500" cy="744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i="0" lang="en-US" sz="1200" u="none" cap="none" strike="noStrike">
                <a:solidFill>
                  <a:srgbClr val="212121"/>
                </a:solidFill>
                <a:latin typeface="Chau Philomene One"/>
                <a:ea typeface="Chau Philomene One"/>
                <a:cs typeface="Chau Philomene One"/>
                <a:sym typeface="Chau Philomene One"/>
              </a:rPr>
              <a:t>de l’impact carbone </a:t>
            </a:r>
            <a:br>
              <a:rPr i="0" lang="en-US" sz="1200" u="none" cap="none" strike="noStrike">
                <a:solidFill>
                  <a:srgbClr val="212121"/>
                </a:solidFill>
                <a:latin typeface="Chau Philomene One"/>
                <a:ea typeface="Chau Philomene One"/>
                <a:cs typeface="Chau Philomene One"/>
                <a:sym typeface="Chau Philomene One"/>
              </a:rPr>
            </a:br>
            <a:r>
              <a:rPr i="0" lang="en-US" sz="1200" u="none" cap="none" strike="noStrike">
                <a:solidFill>
                  <a:srgbClr val="212121"/>
                </a:solidFill>
                <a:latin typeface="Chau Philomene One"/>
                <a:ea typeface="Chau Philomene One"/>
                <a:cs typeface="Chau Philomene One"/>
                <a:sym typeface="Chau Philomene One"/>
              </a:rPr>
              <a:t>du mobile est lié </a:t>
            </a:r>
            <a:br>
              <a:rPr i="0" lang="en-US" sz="1200" u="none" cap="none" strike="noStrike">
                <a:solidFill>
                  <a:srgbClr val="212121"/>
                </a:solidFill>
                <a:latin typeface="Chau Philomene One"/>
                <a:ea typeface="Chau Philomene One"/>
                <a:cs typeface="Chau Philomene One"/>
                <a:sym typeface="Chau Philomene One"/>
              </a:rPr>
            </a:br>
            <a:r>
              <a:rPr i="0" lang="en-US" sz="1200" u="none" cap="none" strike="noStrike">
                <a:solidFill>
                  <a:srgbClr val="212121"/>
                </a:solidFill>
                <a:latin typeface="Chau Philomene One"/>
                <a:ea typeface="Chau Philomene One"/>
                <a:cs typeface="Chau Philomene One"/>
                <a:sym typeface="Chau Philomene One"/>
              </a:rPr>
              <a:t>à sa fabricati</a:t>
            </a:r>
            <a:r>
              <a:rPr lang="en-US" sz="1200">
                <a:solidFill>
                  <a:srgbClr val="212121"/>
                </a:solidFill>
                <a:latin typeface="Chau Philomene One"/>
                <a:ea typeface="Chau Philomene One"/>
                <a:cs typeface="Chau Philomene One"/>
                <a:sym typeface="Chau Philomene One"/>
              </a:rPr>
              <a:t>on</a:t>
            </a:r>
            <a:endParaRPr sz="1200">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solidFill>
                <a:srgbClr val="212121"/>
              </a:solidFill>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9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700"/>
              <a:buFont typeface="Arial"/>
              <a:buNone/>
            </a:pPr>
            <a:r>
              <a:rPr b="1" i="0" lang="en-US" sz="900" u="none" cap="none" strike="noStrike">
                <a:solidFill>
                  <a:srgbClr val="DD0079"/>
                </a:solidFill>
              </a:rPr>
              <a:t>Il faut au moins 5 ans d’utilisation pour que l’impact environnemental de l’usage du smartphone soit équivalent à celui de sa fabrication.</a:t>
            </a:r>
            <a:endParaRPr b="1" i="0" sz="900" u="none" cap="none" strike="noStrike">
              <a:solidFill>
                <a:srgbClr val="DD0079"/>
              </a:solidFill>
            </a:endParaRPr>
          </a:p>
          <a:p>
            <a:pPr indent="0" lvl="0" marL="0" marR="0" rtl="0" algn="l">
              <a:lnSpc>
                <a:spcPct val="90000"/>
              </a:lnSpc>
              <a:spcBef>
                <a:spcPts val="0"/>
              </a:spcBef>
              <a:spcAft>
                <a:spcPts val="0"/>
              </a:spcAft>
              <a:buClr>
                <a:srgbClr val="000000"/>
              </a:buClr>
              <a:buSzPts val="700"/>
              <a:buFont typeface="Arial"/>
              <a:buNone/>
            </a:pPr>
            <a:r>
              <a:t/>
            </a:r>
            <a:endParaRPr i="0" sz="800" u="none" cap="none" strike="noStrike">
              <a:solidFill>
                <a:srgbClr val="000000"/>
              </a:solidFill>
            </a:endParaRPr>
          </a:p>
          <a:p>
            <a:pPr indent="0" lvl="0" marL="0" marR="0" rtl="0" algn="l">
              <a:lnSpc>
                <a:spcPct val="9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431" name="Google Shape;431;p62"/>
          <p:cNvSpPr/>
          <p:nvPr/>
        </p:nvSpPr>
        <p:spPr>
          <a:xfrm>
            <a:off x="2743200" y="1714500"/>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lang="en-US" sz="3400">
                <a:solidFill>
                  <a:srgbClr val="3E8DDC"/>
                </a:solidFill>
                <a:latin typeface="Chau Philomene One"/>
                <a:ea typeface="Chau Philomene One"/>
                <a:cs typeface="Chau Philomene One"/>
                <a:sym typeface="Chau Philomene One"/>
              </a:rPr>
              <a:t>8</a:t>
            </a:r>
            <a:r>
              <a:rPr b="1" i="0" lang="en-US" sz="3400" u="none" cap="none" strike="noStrike">
                <a:solidFill>
                  <a:srgbClr val="3E8DDC"/>
                </a:solidFill>
                <a:latin typeface="Chau Philomene One"/>
                <a:ea typeface="Chau Philomene One"/>
                <a:cs typeface="Chau Philomene One"/>
                <a:sym typeface="Chau Philomene One"/>
              </a:rPr>
              <a:t>0</a:t>
            </a:r>
            <a:r>
              <a:rPr b="1" baseline="30000" i="0" lang="en-US" sz="3400" u="none" cap="none" strike="noStrike">
                <a:solidFill>
                  <a:srgbClr val="3E8DDC"/>
                </a:solidFill>
                <a:latin typeface="Chau Philomene One"/>
                <a:ea typeface="Chau Philomene One"/>
                <a:cs typeface="Chau Philomene One"/>
                <a:sym typeface="Chau Philomene One"/>
              </a:rPr>
              <a:t>%</a:t>
            </a:r>
            <a:endParaRPr i="0" sz="3400" u="none" cap="none" strike="noStrike">
              <a:solidFill>
                <a:srgbClr val="3E8DDC"/>
              </a:solidFill>
              <a:latin typeface="Chau Philomene One"/>
              <a:ea typeface="Chau Philomene One"/>
              <a:cs typeface="Chau Philomene One"/>
              <a:sym typeface="Chau Philomene One"/>
            </a:endParaRPr>
          </a:p>
        </p:txBody>
      </p:sp>
      <p:sp>
        <p:nvSpPr>
          <p:cNvPr id="432" name="Google Shape;432;p62"/>
          <p:cNvSpPr/>
          <p:nvPr/>
        </p:nvSpPr>
        <p:spPr>
          <a:xfrm>
            <a:off x="2732130" y="4533900"/>
            <a:ext cx="15165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The Shift Project</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433" name="Google Shape;433;p62"/>
          <p:cNvSpPr/>
          <p:nvPr/>
        </p:nvSpPr>
        <p:spPr>
          <a:xfrm>
            <a:off x="406620" y="2324100"/>
            <a:ext cx="1752900" cy="564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i="0" lang="en-US" sz="1200" u="none" cap="none" strike="noStrike">
                <a:solidFill>
                  <a:srgbClr val="212121"/>
                </a:solidFill>
                <a:latin typeface="Chau Philomene One"/>
                <a:ea typeface="Chau Philomene One"/>
                <a:cs typeface="Chau Philomene One"/>
                <a:sym typeface="Chau Philomene One"/>
              </a:rPr>
              <a:t>des émissions de </a:t>
            </a:r>
            <a:r>
              <a:rPr lang="en-US" sz="1200">
                <a:solidFill>
                  <a:srgbClr val="212121"/>
                </a:solidFill>
                <a:latin typeface="Chau Philomene One"/>
                <a:ea typeface="Chau Philomene One"/>
                <a:cs typeface="Chau Philomene One"/>
                <a:sym typeface="Chau Philomene One"/>
              </a:rPr>
              <a:t>GES</a:t>
            </a:r>
            <a:r>
              <a:rPr i="0" lang="en-US" sz="1200" u="none" cap="none" strike="noStrike">
                <a:solidFill>
                  <a:srgbClr val="212121"/>
                </a:solidFill>
                <a:latin typeface="Chau Philomene One"/>
                <a:ea typeface="Chau Philomene One"/>
                <a:cs typeface="Chau Philomene One"/>
                <a:sym typeface="Chau Philomene One"/>
              </a:rPr>
              <a:t> </a:t>
            </a:r>
            <a:br>
              <a:rPr i="0" lang="en-US" sz="1200" u="none" cap="none" strike="noStrike">
                <a:solidFill>
                  <a:srgbClr val="212121"/>
                </a:solidFill>
                <a:latin typeface="Chau Philomene One"/>
                <a:ea typeface="Chau Philomene One"/>
                <a:cs typeface="Chau Philomene One"/>
                <a:sym typeface="Chau Philomene One"/>
              </a:rPr>
            </a:br>
            <a:r>
              <a:rPr i="0" lang="en-US" sz="1200" u="none" cap="none" strike="noStrike">
                <a:solidFill>
                  <a:srgbClr val="212121"/>
                </a:solidFill>
                <a:latin typeface="Chau Philomene One"/>
                <a:ea typeface="Chau Philomene One"/>
                <a:cs typeface="Chau Philomene One"/>
                <a:sym typeface="Chau Philomene One"/>
              </a:rPr>
              <a:t>en 2019 sont liées au numérique. </a:t>
            </a:r>
            <a:endParaRPr i="0" sz="1200" u="none" cap="none" strike="noStrike">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700"/>
              <a:buFont typeface="Arial"/>
              <a:buNone/>
            </a:pPr>
            <a:r>
              <a:rPr b="1" i="0" lang="en-US" sz="900" u="none" cap="none" strike="noStrike">
                <a:solidFill>
                  <a:srgbClr val="DD0079"/>
                </a:solidFill>
              </a:rPr>
              <a:t>Ce chiffre pourrait passer à 8% d’ici 2025.</a:t>
            </a:r>
            <a:endParaRPr b="1" i="0" sz="900" u="none" cap="none" strike="noStrike">
              <a:solidFill>
                <a:srgbClr val="DD0079"/>
              </a:solidFill>
            </a:endParaRPr>
          </a:p>
          <a:p>
            <a:pPr indent="0" lvl="0" marL="0" marR="0" rtl="0" algn="l">
              <a:lnSpc>
                <a:spcPct val="10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434" name="Google Shape;434;p62"/>
          <p:cNvSpPr/>
          <p:nvPr/>
        </p:nvSpPr>
        <p:spPr>
          <a:xfrm>
            <a:off x="457200" y="1714500"/>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lang="en-US" sz="3400">
                <a:solidFill>
                  <a:srgbClr val="3E8DDC"/>
                </a:solidFill>
                <a:latin typeface="Chau Philomene One"/>
                <a:ea typeface="Chau Philomene One"/>
                <a:cs typeface="Chau Philomene One"/>
                <a:sym typeface="Chau Philomene One"/>
              </a:rPr>
              <a:t>3 à </a:t>
            </a:r>
            <a:r>
              <a:rPr b="1" i="0" lang="en-US" sz="3400" u="none" cap="none" strike="noStrike">
                <a:solidFill>
                  <a:srgbClr val="3E8DDC"/>
                </a:solidFill>
                <a:latin typeface="Chau Philomene One"/>
                <a:ea typeface="Chau Philomene One"/>
                <a:cs typeface="Chau Philomene One"/>
                <a:sym typeface="Chau Philomene One"/>
              </a:rPr>
              <a:t>4</a:t>
            </a:r>
            <a:r>
              <a:rPr b="1" baseline="30000" i="0" lang="en-US" sz="3400" u="none" cap="none" strike="noStrike">
                <a:solidFill>
                  <a:srgbClr val="3E8DDC"/>
                </a:solidFill>
                <a:latin typeface="Chau Philomene One"/>
                <a:ea typeface="Chau Philomene One"/>
                <a:cs typeface="Chau Philomene One"/>
                <a:sym typeface="Chau Philomene One"/>
              </a:rPr>
              <a:t>%</a:t>
            </a:r>
            <a:endParaRPr b="0" i="0" sz="3400" u="none" cap="none" strike="noStrike">
              <a:solidFill>
                <a:srgbClr val="3E8DDC"/>
              </a:solidFill>
              <a:latin typeface="Arial"/>
              <a:ea typeface="Arial"/>
              <a:cs typeface="Arial"/>
              <a:sym typeface="Arial"/>
            </a:endParaRPr>
          </a:p>
        </p:txBody>
      </p:sp>
      <p:sp>
        <p:nvSpPr>
          <p:cNvPr id="435" name="Google Shape;435;p62"/>
          <p:cNvSpPr/>
          <p:nvPr/>
        </p:nvSpPr>
        <p:spPr>
          <a:xfrm>
            <a:off x="416610" y="4533900"/>
            <a:ext cx="16449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The Shift Project</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Etude Ademe - nov 2019</a:t>
            </a:r>
            <a:endParaRPr b="0" i="0" sz="600" u="none" cap="none" strike="noStrike">
              <a:solidFill>
                <a:srgbClr val="000000"/>
              </a:solidFill>
              <a:latin typeface="Arial"/>
              <a:ea typeface="Arial"/>
              <a:cs typeface="Arial"/>
              <a:sym typeface="Arial"/>
            </a:endParaRPr>
          </a:p>
        </p:txBody>
      </p:sp>
      <p:sp>
        <p:nvSpPr>
          <p:cNvPr id="436" name="Google Shape;436;p62"/>
          <p:cNvSpPr/>
          <p:nvPr/>
        </p:nvSpPr>
        <p:spPr>
          <a:xfrm>
            <a:off x="4969620" y="2324100"/>
            <a:ext cx="1874100" cy="945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i="0" lang="en-US" sz="1200" u="none" cap="none" strike="noStrike">
                <a:solidFill>
                  <a:srgbClr val="212121"/>
                </a:solidFill>
                <a:latin typeface="Chau Philomene One"/>
                <a:ea typeface="Chau Philomene One"/>
                <a:cs typeface="Chau Philomene One"/>
                <a:sym typeface="Chau Philomene One"/>
              </a:rPr>
              <a:t>des DEEE (Déchets d’Equipements Electriques et Electroniques) sont documentés comme ayant été collectés et recyclés par le biais de canaux appropriés.</a:t>
            </a:r>
            <a:endParaRPr i="0" sz="1200" u="none" cap="none" strike="noStrike">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600">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900"/>
              <a:buFont typeface="Arial"/>
              <a:buNone/>
            </a:pPr>
            <a:r>
              <a:t/>
            </a:r>
            <a:endParaRPr i="0" sz="6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rPr b="1" i="0" lang="en-US" sz="900" u="none" cap="none" strike="noStrike">
                <a:solidFill>
                  <a:srgbClr val="DD0079"/>
                </a:solidFill>
              </a:rPr>
              <a:t>Interpol estime que 70% des DEEE des européens sont détournés pour trafic illégal.</a:t>
            </a:r>
            <a:endParaRPr b="1" i="0" sz="900" u="none" cap="none" strike="noStrike">
              <a:solidFill>
                <a:srgbClr val="DD0079"/>
              </a:solidFill>
            </a:endParaRPr>
          </a:p>
          <a:p>
            <a:pPr indent="0" lvl="0" marL="0" marR="0" rtl="0" algn="l">
              <a:lnSpc>
                <a:spcPct val="10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437" name="Google Shape;437;p62"/>
          <p:cNvSpPr/>
          <p:nvPr/>
        </p:nvSpPr>
        <p:spPr>
          <a:xfrm>
            <a:off x="4969620" y="1723031"/>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3E8DDC"/>
                </a:solidFill>
                <a:latin typeface="Chau Philomene One"/>
                <a:ea typeface="Chau Philomene One"/>
                <a:cs typeface="Chau Philomene One"/>
                <a:sym typeface="Chau Philomene One"/>
              </a:rPr>
              <a:t>20</a:t>
            </a:r>
            <a:r>
              <a:rPr b="1" baseline="30000" i="0" lang="en-US" sz="3400" u="none" cap="none" strike="noStrike">
                <a:solidFill>
                  <a:srgbClr val="3E8DDC"/>
                </a:solidFill>
                <a:latin typeface="Chau Philomene One"/>
                <a:ea typeface="Chau Philomene One"/>
                <a:cs typeface="Chau Philomene One"/>
                <a:sym typeface="Chau Philomene One"/>
              </a:rPr>
              <a:t>%</a:t>
            </a:r>
            <a:endParaRPr i="0" sz="3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438" name="Google Shape;438;p62"/>
          <p:cNvSpPr/>
          <p:nvPr/>
        </p:nvSpPr>
        <p:spPr>
          <a:xfrm>
            <a:off x="4979610" y="4533900"/>
            <a:ext cx="16449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Université ONU - 2016</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a:t>
            </a:r>
            <a:r>
              <a:rPr b="0" i="1" lang="en-US" sz="600" u="none" cap="none" strike="noStrike">
                <a:solidFill>
                  <a:srgbClr val="FFFFFF"/>
                </a:solidFill>
                <a:latin typeface="Arial"/>
                <a:ea typeface="Arial"/>
                <a:cs typeface="Arial"/>
                <a:sym typeface="Arial"/>
              </a:rPr>
              <a:t>cience et Avenir - juin 2015</a:t>
            </a:r>
            <a:endParaRPr b="0" i="0" sz="600" u="none" cap="none" strike="noStrike">
              <a:solidFill>
                <a:srgbClr val="000000"/>
              </a:solidFill>
              <a:latin typeface="Arial"/>
              <a:ea typeface="Arial"/>
              <a:cs typeface="Arial"/>
              <a:sym typeface="Arial"/>
            </a:endParaRPr>
          </a:p>
        </p:txBody>
      </p:sp>
      <p:sp>
        <p:nvSpPr>
          <p:cNvPr id="439" name="Google Shape;439;p62"/>
          <p:cNvSpPr/>
          <p:nvPr/>
        </p:nvSpPr>
        <p:spPr>
          <a:xfrm>
            <a:off x="7183620" y="2324100"/>
            <a:ext cx="1752900" cy="7932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900"/>
              <a:buFont typeface="Arial"/>
              <a:buNone/>
            </a:pPr>
            <a:r>
              <a:rPr i="0" lang="en-US" sz="1200" u="none" cap="none" strike="noStrike">
                <a:solidFill>
                  <a:srgbClr val="212121"/>
                </a:solidFill>
                <a:latin typeface="Chau Philomene One"/>
                <a:ea typeface="Chau Philomene One"/>
                <a:cs typeface="Chau Philomene One"/>
                <a:sym typeface="Chau Philomene One"/>
              </a:rPr>
              <a:t>la technologie de recyclage n’est pas encore au point : moins de 1% des métaux présents dans le numérique sont réellement recyclés.</a:t>
            </a:r>
            <a:endParaRPr i="0" sz="1200" u="none" cap="none" strike="noStrike">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rPr b="1" i="0" lang="en-US" sz="900" u="none" cap="none" strike="noStrike">
                <a:solidFill>
                  <a:srgbClr val="DD0079"/>
                </a:solidFill>
              </a:rPr>
              <a:t>95% des terres rares sont produits </a:t>
            </a:r>
            <a:r>
              <a:rPr b="1" i="0" lang="en-US" sz="900" u="none" cap="none" strike="noStrike">
                <a:solidFill>
                  <a:srgbClr val="DD0079"/>
                </a:solidFill>
              </a:rPr>
              <a:t>par la </a:t>
            </a:r>
            <a:r>
              <a:rPr b="1" i="0" lang="en-US" sz="900" u="none" cap="none" strike="noStrike">
                <a:solidFill>
                  <a:srgbClr val="DD0079"/>
                </a:solidFill>
              </a:rPr>
              <a:t>Chine.</a:t>
            </a:r>
            <a:endParaRPr b="1" i="0" sz="900" u="none" cap="none" strike="noStrike">
              <a:solidFill>
                <a:srgbClr val="DD0079"/>
              </a:solidFill>
            </a:endParaRPr>
          </a:p>
          <a:p>
            <a:pPr indent="0" lvl="0" marL="0" marR="0" rtl="0" algn="l">
              <a:lnSpc>
                <a:spcPct val="100000"/>
              </a:lnSpc>
              <a:spcBef>
                <a:spcPts val="0"/>
              </a:spcBef>
              <a:spcAft>
                <a:spcPts val="0"/>
              </a:spcAft>
              <a:buClr>
                <a:srgbClr val="000000"/>
              </a:buClr>
              <a:buSzPts val="700"/>
              <a:buFont typeface="Arial"/>
              <a:buNone/>
            </a:pPr>
            <a:r>
              <a:t/>
            </a:r>
            <a:endParaRPr i="0" sz="700" u="none" cap="none" strike="noStrike">
              <a:solidFill>
                <a:srgbClr val="000000"/>
              </a:solidFill>
            </a:endParaRPr>
          </a:p>
        </p:txBody>
      </p:sp>
      <p:sp>
        <p:nvSpPr>
          <p:cNvPr id="440" name="Google Shape;440;p62"/>
          <p:cNvSpPr/>
          <p:nvPr/>
        </p:nvSpPr>
        <p:spPr>
          <a:xfrm>
            <a:off x="7183620" y="1714500"/>
            <a:ext cx="1351500" cy="5706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3E8DDC"/>
                </a:solidFill>
                <a:latin typeface="Chau Philomene One"/>
                <a:ea typeface="Chau Philomene One"/>
                <a:cs typeface="Chau Philomene One"/>
                <a:sym typeface="Chau Philomene One"/>
              </a:rPr>
              <a:t>1</a:t>
            </a:r>
            <a:r>
              <a:rPr b="1" baseline="30000" i="0" lang="en-US" sz="3400" u="none" cap="none" strike="noStrike">
                <a:solidFill>
                  <a:srgbClr val="3E8DDC"/>
                </a:solidFill>
                <a:latin typeface="Chau Philomene One"/>
                <a:ea typeface="Chau Philomene One"/>
                <a:cs typeface="Chau Philomene One"/>
                <a:sym typeface="Chau Philomene One"/>
              </a:rPr>
              <a:t>%</a:t>
            </a:r>
            <a:endParaRPr i="0" sz="3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441" name="Google Shape;441;p62"/>
          <p:cNvSpPr/>
          <p:nvPr/>
        </p:nvSpPr>
        <p:spPr>
          <a:xfrm>
            <a:off x="7193610" y="4533900"/>
            <a:ext cx="1644900" cy="128700"/>
          </a:xfrm>
          <a:prstGeom prst="rect">
            <a:avLst/>
          </a:prstGeom>
          <a:noFill/>
          <a:ln>
            <a:noFill/>
          </a:ln>
        </p:spPr>
        <p:txBody>
          <a:bodyPr anchorCtr="0" anchor="t" bIns="25650" lIns="51300" spcFirstLastPara="1" rIns="51300" wrap="square" tIns="25650">
            <a:noAutofit/>
          </a:bodyPr>
          <a:lstStyle/>
          <a:p>
            <a:pPr indent="0" lvl="0" marL="0" marR="0" rtl="0" algn="l">
              <a:lnSpc>
                <a:spcPct val="100000"/>
              </a:lnSpc>
              <a:spcBef>
                <a:spcPts val="0"/>
              </a:spcBef>
              <a:spcAft>
                <a:spcPts val="0"/>
              </a:spcAft>
              <a:buClr>
                <a:srgbClr val="000000"/>
              </a:buClr>
              <a:buSzPts val="600"/>
              <a:buFont typeface="Arial"/>
              <a:buNone/>
            </a:pPr>
            <a:r>
              <a:rPr b="0" i="1" lang="en-US" sz="600" u="none" cap="none" strike="noStrike">
                <a:solidFill>
                  <a:srgbClr val="FFFFFF"/>
                </a:solidFill>
                <a:latin typeface="Arial"/>
                <a:ea typeface="Arial"/>
                <a:cs typeface="Arial"/>
                <a:sym typeface="Arial"/>
              </a:rPr>
              <a:t>Source : « La guerre des métaux rares » Guillaume Pitron - 2018</a:t>
            </a:r>
            <a:endParaRPr b="0" i="0" sz="600" u="none" cap="none" strike="noStrike">
              <a:solidFill>
                <a:srgbClr val="000000"/>
              </a:solidFill>
              <a:latin typeface="Arial"/>
              <a:ea typeface="Arial"/>
              <a:cs typeface="Arial"/>
              <a:sym typeface="Arial"/>
            </a:endParaRPr>
          </a:p>
        </p:txBody>
      </p:sp>
      <p:sp>
        <p:nvSpPr>
          <p:cNvPr id="442" name="Google Shape;442;p62"/>
          <p:cNvSpPr/>
          <p:nvPr/>
        </p:nvSpPr>
        <p:spPr>
          <a:xfrm>
            <a:off x="932790" y="492656"/>
            <a:ext cx="6805500" cy="674700"/>
          </a:xfrm>
          <a:prstGeom prst="rect">
            <a:avLst/>
          </a:prstGeom>
          <a:noFill/>
          <a:ln>
            <a:noFill/>
          </a:ln>
        </p:spPr>
        <p:txBody>
          <a:bodyPr anchorCtr="0" anchor="ctr" bIns="33750" lIns="67500" spcFirstLastPara="1" rIns="67500" wrap="square" tIns="33750">
            <a:no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DD0079"/>
                </a:solidFill>
                <a:latin typeface="Arial"/>
                <a:ea typeface="Arial"/>
                <a:cs typeface="Arial"/>
                <a:sym typeface="Arial"/>
              </a:rPr>
              <a:t>I</a:t>
            </a:r>
            <a:r>
              <a:rPr b="0" i="0" lang="en-US" sz="2400" u="none" cap="none" strike="noStrike">
                <a:solidFill>
                  <a:srgbClr val="DD0079"/>
                </a:solidFill>
                <a:latin typeface="Chau Philomene One"/>
                <a:ea typeface="Chau Philomene One"/>
                <a:cs typeface="Chau Philomene One"/>
                <a:sym typeface="Chau Philomene One"/>
              </a:rPr>
              <a:t> L’impact environnemental du numérique</a:t>
            </a:r>
            <a:endParaRPr b="0" i="0" sz="2400" u="none" cap="none" strike="noStrike">
              <a:solidFill>
                <a:srgbClr val="DD0079"/>
              </a:solidFill>
              <a:latin typeface="Arial"/>
              <a:ea typeface="Arial"/>
              <a:cs typeface="Arial"/>
              <a:sym typeface="Arial"/>
            </a:endParaRPr>
          </a:p>
        </p:txBody>
      </p:sp>
      <p:sp>
        <p:nvSpPr>
          <p:cNvPr id="443" name="Google Shape;443;p6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444" name="Google Shape;444;p62"/>
          <p:cNvPicPr preferRelativeResize="0"/>
          <p:nvPr/>
        </p:nvPicPr>
        <p:blipFill rotWithShape="1">
          <a:blip r:embed="rId3">
            <a:alphaModFix/>
          </a:blip>
          <a:srcRect b="0" l="8658" r="13755" t="8800"/>
          <a:stretch/>
        </p:blipFill>
        <p:spPr>
          <a:xfrm>
            <a:off x="8043264" y="250750"/>
            <a:ext cx="895360" cy="744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3"/>
          <p:cNvSpPr/>
          <p:nvPr/>
        </p:nvSpPr>
        <p:spPr>
          <a:xfrm>
            <a:off x="2427330" y="2407200"/>
            <a:ext cx="1763700" cy="744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1200">
                <a:solidFill>
                  <a:srgbClr val="3E8DDC"/>
                </a:solidFill>
                <a:latin typeface="Chau Philomene One"/>
                <a:ea typeface="Chau Philomene One"/>
                <a:cs typeface="Chau Philomene One"/>
                <a:sym typeface="Chau Philomene One"/>
              </a:rPr>
              <a:t>de l’électricité mondiale est consommée par internet seul.</a:t>
            </a:r>
            <a:endParaRPr b="1" sz="12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solidFill>
                <a:srgbClr val="006D91"/>
              </a:solidFill>
              <a:latin typeface="Chau Philomene One"/>
              <a:ea typeface="Chau Philomene One"/>
              <a:cs typeface="Chau Philomene One"/>
              <a:sym typeface="Chau Philomene One"/>
            </a:endParaRPr>
          </a:p>
          <a:p>
            <a:pPr indent="0" lvl="0" marL="0" marR="0" rtl="0" algn="l">
              <a:lnSpc>
                <a:spcPct val="90000"/>
              </a:lnSpc>
              <a:spcBef>
                <a:spcPts val="0"/>
              </a:spcBef>
              <a:spcAft>
                <a:spcPts val="0"/>
              </a:spcAft>
              <a:buClr>
                <a:srgbClr val="000000"/>
              </a:buClr>
              <a:buSzPts val="900"/>
              <a:buFont typeface="Arial"/>
              <a:buNone/>
            </a:pPr>
            <a:r>
              <a:t/>
            </a:r>
            <a:endParaRPr sz="1200">
              <a:solidFill>
                <a:srgbClr val="006D91"/>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rPr lang="en-US" sz="900">
                <a:solidFill>
                  <a:schemeClr val="dk1"/>
                </a:solidFill>
              </a:rPr>
              <a:t>Si Internet était un pays, il serait le 3ème consommateur mondial d’électricité après la Chine et les États-Unis.</a:t>
            </a:r>
            <a:endParaRPr i="0" sz="900" u="none" cap="none" strike="noStrike">
              <a:solidFill>
                <a:srgbClr val="006D91"/>
              </a:solidFill>
            </a:endParaRPr>
          </a:p>
          <a:p>
            <a:pPr indent="0" lvl="0" marL="0" marR="0" rtl="0" algn="l">
              <a:lnSpc>
                <a:spcPct val="90000"/>
              </a:lnSpc>
              <a:spcBef>
                <a:spcPts val="0"/>
              </a:spcBef>
              <a:spcAft>
                <a:spcPts val="0"/>
              </a:spcAft>
              <a:buClr>
                <a:srgbClr val="000000"/>
              </a:buClr>
              <a:buSzPts val="700"/>
              <a:buFont typeface="Arial"/>
              <a:buNone/>
            </a:pPr>
            <a:r>
              <a:t/>
            </a:r>
            <a:endParaRPr i="0" sz="800" u="none" cap="none" strike="noStrike">
              <a:solidFill>
                <a:srgbClr val="006D91"/>
              </a:solidFill>
            </a:endParaRPr>
          </a:p>
          <a:p>
            <a:pPr indent="0" lvl="0" marL="0" marR="0" rtl="0" algn="l">
              <a:lnSpc>
                <a:spcPct val="90000"/>
              </a:lnSpc>
              <a:spcBef>
                <a:spcPts val="0"/>
              </a:spcBef>
              <a:spcAft>
                <a:spcPts val="0"/>
              </a:spcAft>
              <a:buClr>
                <a:srgbClr val="000000"/>
              </a:buClr>
              <a:buSzPts val="700"/>
              <a:buFont typeface="Arial"/>
              <a:buNone/>
            </a:pPr>
            <a:r>
              <a:t/>
            </a:r>
            <a:endParaRPr b="0" i="0" sz="700" u="none" cap="none" strike="noStrike">
              <a:solidFill>
                <a:srgbClr val="006D91"/>
              </a:solidFill>
              <a:latin typeface="Arial"/>
              <a:ea typeface="Arial"/>
              <a:cs typeface="Arial"/>
              <a:sym typeface="Arial"/>
            </a:endParaRPr>
          </a:p>
        </p:txBody>
      </p:sp>
      <p:sp>
        <p:nvSpPr>
          <p:cNvPr id="451" name="Google Shape;451;p63"/>
          <p:cNvSpPr/>
          <p:nvPr/>
        </p:nvSpPr>
        <p:spPr>
          <a:xfrm>
            <a:off x="2438400" y="1676400"/>
            <a:ext cx="20574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DD0079"/>
                </a:solidFill>
                <a:latin typeface="Chau Philomene One"/>
                <a:ea typeface="Chau Philomene One"/>
                <a:cs typeface="Chau Philomene One"/>
                <a:sym typeface="Chau Philomene One"/>
              </a:rPr>
              <a:t>7 à 10</a:t>
            </a:r>
            <a:r>
              <a:rPr b="1" baseline="30000" lang="en-US" sz="4500">
                <a:solidFill>
                  <a:srgbClr val="DD0079"/>
                </a:solidFill>
                <a:latin typeface="Chau Philomene One"/>
                <a:ea typeface="Chau Philomene One"/>
                <a:cs typeface="Chau Philomene One"/>
                <a:sym typeface="Chau Philomene One"/>
              </a:rPr>
              <a:t>%</a:t>
            </a:r>
            <a:endParaRPr i="0" sz="4500" u="none" cap="none" strike="noStrike">
              <a:solidFill>
                <a:srgbClr val="DD0079"/>
              </a:solidFill>
              <a:latin typeface="Chau Philomene One"/>
              <a:ea typeface="Chau Philomene One"/>
              <a:cs typeface="Chau Philomene One"/>
              <a:sym typeface="Chau Philomene One"/>
            </a:endParaRPr>
          </a:p>
        </p:txBody>
      </p:sp>
      <p:sp>
        <p:nvSpPr>
          <p:cNvPr id="452" name="Google Shape;452;p63"/>
          <p:cNvSpPr/>
          <p:nvPr/>
        </p:nvSpPr>
        <p:spPr>
          <a:xfrm>
            <a:off x="2427330" y="4419600"/>
            <a:ext cx="19161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Rapport Clicking Clean Greenpeace 2017</a:t>
            </a:r>
            <a:endParaRPr i="1" sz="600">
              <a:solidFill>
                <a:srgbClr val="006D91"/>
              </a:solidFil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6D91"/>
              </a:solidFill>
              <a:latin typeface="Arial"/>
              <a:ea typeface="Arial"/>
              <a:cs typeface="Arial"/>
              <a:sym typeface="Arial"/>
            </a:endParaRPr>
          </a:p>
        </p:txBody>
      </p:sp>
      <p:sp>
        <p:nvSpPr>
          <p:cNvPr id="453" name="Google Shape;453;p63"/>
          <p:cNvSpPr/>
          <p:nvPr/>
        </p:nvSpPr>
        <p:spPr>
          <a:xfrm>
            <a:off x="380700" y="2407200"/>
            <a:ext cx="1752900" cy="564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1200">
                <a:solidFill>
                  <a:srgbClr val="3E8DDC"/>
                </a:solidFill>
                <a:latin typeface="Chau Philomene One"/>
                <a:ea typeface="Chau Philomene One"/>
                <a:cs typeface="Chau Philomene One"/>
                <a:sym typeface="Chau Philomene One"/>
              </a:rPr>
              <a:t>des Français souhaitent modérer leurs usages du numérique</a:t>
            </a:r>
            <a:endParaRPr b="1" i="0" sz="12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0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sz="1200">
              <a:solidFill>
                <a:srgbClr val="006D9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900">
                <a:solidFill>
                  <a:schemeClr val="dk1"/>
                </a:solidFill>
              </a:rPr>
              <a:t>Le premier usage du numérique est désormais sur mobile. En France, nous utilisons notre mobile plus de 50 heures par mois. 90% de ce temps est consacré à consulter Internet.</a:t>
            </a:r>
            <a:endParaRPr i="0" sz="900" u="none" cap="none" strike="noStrike">
              <a:solidFill>
                <a:srgbClr val="006D91"/>
              </a:solidFil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6D91"/>
              </a:solidFill>
              <a:latin typeface="Arial"/>
              <a:ea typeface="Arial"/>
              <a:cs typeface="Arial"/>
              <a:sym typeface="Arial"/>
            </a:endParaRPr>
          </a:p>
        </p:txBody>
      </p:sp>
      <p:sp>
        <p:nvSpPr>
          <p:cNvPr id="454" name="Google Shape;454;p63"/>
          <p:cNvSpPr/>
          <p:nvPr/>
        </p:nvSpPr>
        <p:spPr>
          <a:xfrm>
            <a:off x="431280" y="1676400"/>
            <a:ext cx="13515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DD0079"/>
                </a:solidFill>
                <a:latin typeface="Chau Philomene One"/>
                <a:ea typeface="Chau Philomene One"/>
                <a:cs typeface="Chau Philomene One"/>
                <a:sym typeface="Chau Philomene One"/>
              </a:rPr>
              <a:t>69</a:t>
            </a:r>
            <a:r>
              <a:rPr b="1" baseline="30000" lang="en-US" sz="4500">
                <a:solidFill>
                  <a:srgbClr val="DD0079"/>
                </a:solidFill>
                <a:latin typeface="Chau Philomene One"/>
                <a:ea typeface="Chau Philomene One"/>
                <a:cs typeface="Chau Philomene One"/>
                <a:sym typeface="Chau Philomene One"/>
              </a:rPr>
              <a:t>%</a:t>
            </a:r>
            <a:endParaRPr b="0" i="0" sz="3400" u="none" cap="none" strike="noStrike">
              <a:solidFill>
                <a:srgbClr val="DD0079"/>
              </a:solidFill>
              <a:latin typeface="Arial"/>
              <a:ea typeface="Arial"/>
              <a:cs typeface="Arial"/>
              <a:sym typeface="Arial"/>
            </a:endParaRPr>
          </a:p>
        </p:txBody>
      </p:sp>
      <p:sp>
        <p:nvSpPr>
          <p:cNvPr id="455" name="Google Shape;455;p63"/>
          <p:cNvSpPr/>
          <p:nvPr/>
        </p:nvSpPr>
        <p:spPr>
          <a:xfrm>
            <a:off x="390690" y="4419600"/>
            <a:ext cx="16449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Baromètre du numérique 2019 - ARCEP</a:t>
            </a:r>
            <a:endParaRPr i="1" sz="600">
              <a:solidFill>
                <a:srgbClr val="006D91"/>
              </a:solidFill>
            </a:endParaRPr>
          </a:p>
        </p:txBody>
      </p:sp>
      <p:sp>
        <p:nvSpPr>
          <p:cNvPr id="456" name="Google Shape;456;p63"/>
          <p:cNvSpPr/>
          <p:nvPr/>
        </p:nvSpPr>
        <p:spPr>
          <a:xfrm>
            <a:off x="4724400" y="2407200"/>
            <a:ext cx="1874100" cy="18303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1200">
                <a:solidFill>
                  <a:srgbClr val="3E8DDC"/>
                </a:solidFill>
                <a:latin typeface="Chau Philomene One"/>
                <a:ea typeface="Chau Philomene One"/>
                <a:cs typeface="Chau Philomene One"/>
                <a:sym typeface="Chau Philomene One"/>
              </a:rPr>
              <a:t>plus d’énergie est nécessaire pour produire 1 gramme de smartphone que 1 gramme de voiture.</a:t>
            </a:r>
            <a:endParaRPr b="1" sz="12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b="1" sz="9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9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rPr lang="en-US" sz="900">
                <a:solidFill>
                  <a:schemeClr val="dk1"/>
                </a:solidFill>
              </a:rPr>
              <a:t>Les 34 milliards de smartphones, ordinateurs, consoles de jeux et téléviseurs que compte la planète occupent une place centrale dans l’impact sur l’environnement.</a:t>
            </a:r>
            <a:endParaRPr i="0" sz="900" u="none" cap="none" strike="noStrike">
              <a:solidFill>
                <a:srgbClr val="006D91"/>
              </a:solidFill>
            </a:endParaRPr>
          </a:p>
          <a:p>
            <a:pPr indent="0" lvl="0" marL="0" marR="0" rtl="0" algn="l">
              <a:lnSpc>
                <a:spcPct val="100000"/>
              </a:lnSpc>
              <a:spcBef>
                <a:spcPts val="0"/>
              </a:spcBef>
              <a:spcAft>
                <a:spcPts val="0"/>
              </a:spcAft>
              <a:buClr>
                <a:srgbClr val="000000"/>
              </a:buClr>
              <a:buSzPts val="7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p:txBody>
      </p:sp>
      <p:sp>
        <p:nvSpPr>
          <p:cNvPr id="457" name="Google Shape;457;p63"/>
          <p:cNvSpPr/>
          <p:nvPr/>
        </p:nvSpPr>
        <p:spPr>
          <a:xfrm>
            <a:off x="4734390" y="4419600"/>
            <a:ext cx="16449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Etude Green IT Nov 2019</a:t>
            </a:r>
            <a:endParaRPr sz="600">
              <a:solidFill>
                <a:srgbClr val="006D91"/>
              </a:solidFill>
            </a:endParaRPr>
          </a:p>
          <a:p>
            <a:pPr indent="0" lvl="0" marL="0" marR="0" rtl="0" algn="l">
              <a:lnSpc>
                <a:spcPct val="100000"/>
              </a:lnSpc>
              <a:spcBef>
                <a:spcPts val="0"/>
              </a:spcBef>
              <a:spcAft>
                <a:spcPts val="0"/>
              </a:spcAft>
              <a:buClr>
                <a:srgbClr val="000000"/>
              </a:buClr>
              <a:buSzPts val="600"/>
              <a:buFont typeface="Arial"/>
              <a:buNone/>
            </a:pPr>
            <a:r>
              <a:t/>
            </a:r>
            <a:endParaRPr i="1" sz="600">
              <a:solidFill>
                <a:srgbClr val="006D91"/>
              </a:solidFill>
            </a:endParaRPr>
          </a:p>
        </p:txBody>
      </p:sp>
      <p:sp>
        <p:nvSpPr>
          <p:cNvPr id="458" name="Google Shape;458;p63"/>
          <p:cNvSpPr/>
          <p:nvPr/>
        </p:nvSpPr>
        <p:spPr>
          <a:xfrm>
            <a:off x="932790" y="492656"/>
            <a:ext cx="6805500" cy="674700"/>
          </a:xfrm>
          <a:prstGeom prst="rect">
            <a:avLst/>
          </a:prstGeom>
          <a:noFill/>
          <a:ln>
            <a:noFill/>
          </a:ln>
        </p:spPr>
        <p:txBody>
          <a:bodyPr anchorCtr="0" anchor="ctr" bIns="33750" lIns="67500" spcFirstLastPara="1" rIns="67500" wrap="square" tIns="33750">
            <a:noAutofit/>
          </a:bodyPr>
          <a:lstStyle/>
          <a:p>
            <a:pPr indent="0" lvl="0" marL="0" marR="0" rtl="0" algn="l">
              <a:lnSpc>
                <a:spcPct val="90000"/>
              </a:lnSpc>
              <a:spcBef>
                <a:spcPts val="0"/>
              </a:spcBef>
              <a:spcAft>
                <a:spcPts val="0"/>
              </a:spcAft>
              <a:buClr>
                <a:srgbClr val="000000"/>
              </a:buClr>
              <a:buSzPts val="2600"/>
              <a:buFont typeface="Arial"/>
              <a:buNone/>
            </a:pPr>
            <a:r>
              <a:rPr b="1" i="0" lang="en-US" sz="2600" u="none" cap="none" strike="noStrike">
                <a:solidFill>
                  <a:srgbClr val="3E8DDC"/>
                </a:solidFill>
                <a:latin typeface="Arial"/>
                <a:ea typeface="Arial"/>
                <a:cs typeface="Arial"/>
                <a:sym typeface="Arial"/>
              </a:rPr>
              <a:t>I</a:t>
            </a:r>
            <a:r>
              <a:rPr i="0" lang="en-US" sz="2400" u="none" cap="none" strike="noStrike">
                <a:solidFill>
                  <a:srgbClr val="3E8DDC"/>
                </a:solidFill>
                <a:latin typeface="Chau Philomene One"/>
                <a:ea typeface="Chau Philomene One"/>
                <a:cs typeface="Chau Philomene One"/>
                <a:sym typeface="Chau Philomene One"/>
              </a:rPr>
              <a:t> </a:t>
            </a:r>
            <a:r>
              <a:rPr b="1" lang="en-US" sz="2400">
                <a:solidFill>
                  <a:srgbClr val="3E8DDC"/>
                </a:solidFill>
                <a:latin typeface="Chau Philomene One"/>
                <a:ea typeface="Chau Philomene One"/>
                <a:cs typeface="Chau Philomene One"/>
                <a:sym typeface="Chau Philomene One"/>
              </a:rPr>
              <a:t>Les impacts du secteur du numérique</a:t>
            </a:r>
            <a:endParaRPr sz="2400">
              <a:solidFill>
                <a:srgbClr val="3E8DDC"/>
              </a:solidFill>
              <a:latin typeface="Chau Philomene One"/>
              <a:ea typeface="Chau Philomene One"/>
              <a:cs typeface="Chau Philomene One"/>
              <a:sym typeface="Chau Philomene One"/>
            </a:endParaRPr>
          </a:p>
        </p:txBody>
      </p:sp>
      <p:sp>
        <p:nvSpPr>
          <p:cNvPr id="459" name="Google Shape;459;p63"/>
          <p:cNvSpPr txBox="1"/>
          <p:nvPr>
            <p:ph idx="12" type="sldNum"/>
          </p:nvPr>
        </p:nvSpPr>
        <p:spPr>
          <a:xfrm>
            <a:off x="65341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460" name="Google Shape;460;p63"/>
          <p:cNvSpPr/>
          <p:nvPr/>
        </p:nvSpPr>
        <p:spPr>
          <a:xfrm>
            <a:off x="4734400" y="1676400"/>
            <a:ext cx="20574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DD0079"/>
                </a:solidFill>
                <a:latin typeface="Chau Philomene One"/>
                <a:ea typeface="Chau Philomene One"/>
                <a:cs typeface="Chau Philomene One"/>
                <a:sym typeface="Chau Philomene One"/>
              </a:rPr>
              <a:t>80 fois</a:t>
            </a:r>
            <a:endParaRPr i="0" sz="4500" u="none" cap="none" strike="noStrike">
              <a:solidFill>
                <a:srgbClr val="DD0079"/>
              </a:solidFill>
              <a:latin typeface="Chau Philomene One"/>
              <a:ea typeface="Chau Philomene One"/>
              <a:cs typeface="Chau Philomene One"/>
              <a:sym typeface="Chau Philomene One"/>
            </a:endParaRPr>
          </a:p>
        </p:txBody>
      </p:sp>
      <p:pic>
        <p:nvPicPr>
          <p:cNvPr id="461" name="Google Shape;461;p63"/>
          <p:cNvPicPr preferRelativeResize="0"/>
          <p:nvPr/>
        </p:nvPicPr>
        <p:blipFill rotWithShape="1">
          <a:blip r:embed="rId3">
            <a:alphaModFix/>
          </a:blip>
          <a:srcRect b="0" l="8658" r="13755" t="8800"/>
          <a:stretch/>
        </p:blipFill>
        <p:spPr>
          <a:xfrm>
            <a:off x="8043264" y="250750"/>
            <a:ext cx="895360" cy="744601"/>
          </a:xfrm>
          <a:prstGeom prst="rect">
            <a:avLst/>
          </a:prstGeom>
          <a:noFill/>
          <a:ln>
            <a:noFill/>
          </a:ln>
        </p:spPr>
      </p:pic>
      <p:sp>
        <p:nvSpPr>
          <p:cNvPr id="462" name="Google Shape;462;p63"/>
          <p:cNvSpPr/>
          <p:nvPr/>
        </p:nvSpPr>
        <p:spPr>
          <a:xfrm>
            <a:off x="6868000" y="2407200"/>
            <a:ext cx="1874100" cy="1118400"/>
          </a:xfrm>
          <a:prstGeom prst="rect">
            <a:avLst/>
          </a:prstGeom>
          <a:noFill/>
          <a:ln>
            <a:noFill/>
          </a:ln>
        </p:spPr>
        <p:txBody>
          <a:bodyPr anchorCtr="0" anchor="t" bIns="25650" lIns="51300" spcFirstLastPara="1" rIns="51300" wrap="square" tIns="25650">
            <a:noAutofit/>
          </a:bodyPr>
          <a:lstStyle/>
          <a:p>
            <a:pPr indent="0" lvl="0" marL="0" rtl="0" algn="l">
              <a:lnSpc>
                <a:spcPct val="90000"/>
              </a:lnSpc>
              <a:spcBef>
                <a:spcPts val="800"/>
              </a:spcBef>
              <a:spcAft>
                <a:spcPts val="0"/>
              </a:spcAft>
              <a:buClr>
                <a:schemeClr val="dk1"/>
              </a:buClr>
              <a:buSzPts val="1100"/>
              <a:buFont typeface="Arial"/>
              <a:buNone/>
            </a:pPr>
            <a:r>
              <a:rPr b="1" lang="en-US" sz="1200">
                <a:solidFill>
                  <a:srgbClr val="3E8EDE"/>
                </a:solidFill>
                <a:highlight>
                  <a:schemeClr val="lt1"/>
                </a:highlight>
                <a:latin typeface="Chau Philomene One"/>
                <a:ea typeface="Chau Philomene One"/>
                <a:cs typeface="Chau Philomene One"/>
                <a:sym typeface="Chau Philomene One"/>
              </a:rPr>
              <a:t>de l’impact environnemental du numérique est lié aux terminaux (téléviseurs, smartphones, ordinateurs, tablettes, etc). </a:t>
            </a:r>
            <a:endParaRPr b="1" sz="1200">
              <a:solidFill>
                <a:srgbClr val="3E8EDE"/>
              </a:solidFill>
              <a:highlight>
                <a:schemeClr val="lt1"/>
              </a:highlight>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t/>
            </a:r>
            <a:endParaRPr b="1" sz="1200">
              <a:solidFill>
                <a:srgbClr val="3E8EDE"/>
              </a:solidFill>
              <a:highlight>
                <a:schemeClr val="lt1"/>
              </a:highlight>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900">
                <a:solidFill>
                  <a:srgbClr val="1A1A1A"/>
                </a:solidFill>
                <a:highlight>
                  <a:srgbClr val="FFFFFF"/>
                </a:highlight>
              </a:rPr>
              <a:t>En 2022, la multiplication des équipements au sein du foyer </a:t>
            </a:r>
            <a:endParaRPr sz="900">
              <a:solidFill>
                <a:srgbClr val="1A1A1A"/>
              </a:solidFill>
              <a:highlight>
                <a:srgbClr val="FFFFFF"/>
              </a:highlight>
            </a:endParaRPr>
          </a:p>
          <a:p>
            <a:pPr indent="0" lvl="0" marL="0" rtl="0" algn="l">
              <a:spcBef>
                <a:spcPts val="0"/>
              </a:spcBef>
              <a:spcAft>
                <a:spcPts val="0"/>
              </a:spcAft>
              <a:buClr>
                <a:schemeClr val="dk1"/>
              </a:buClr>
              <a:buFont typeface="Arial"/>
              <a:buNone/>
            </a:pPr>
            <a:r>
              <a:rPr lang="en-US" sz="900">
                <a:solidFill>
                  <a:srgbClr val="1A1A1A"/>
                </a:solidFill>
                <a:highlight>
                  <a:srgbClr val="FFFFFF"/>
                </a:highlight>
              </a:rPr>
              <a:t>et le développement des usages numériques se poursuivent, elle a augmenté de 7 points depuis 2020.</a:t>
            </a:r>
            <a:endParaRPr i="0" sz="900" u="none" cap="none" strike="noStrike">
              <a:solidFill>
                <a:srgbClr val="006D91"/>
              </a:solidFill>
            </a:endParaRPr>
          </a:p>
          <a:p>
            <a:pPr indent="0" lvl="0" marL="0" marR="0" rtl="0" algn="l">
              <a:lnSpc>
                <a:spcPct val="100000"/>
              </a:lnSpc>
              <a:spcBef>
                <a:spcPts val="0"/>
              </a:spcBef>
              <a:spcAft>
                <a:spcPts val="0"/>
              </a:spcAft>
              <a:buClr>
                <a:srgbClr val="000000"/>
              </a:buClr>
              <a:buSzPts val="700"/>
              <a:buFont typeface="Arial"/>
              <a:buNone/>
            </a:pPr>
            <a:r>
              <a:t/>
            </a:r>
            <a:endParaRPr i="0" sz="1200" u="none" cap="none" strike="noStrike">
              <a:solidFill>
                <a:srgbClr val="006D91"/>
              </a:solidFill>
              <a:latin typeface="Chau Philomene One"/>
              <a:ea typeface="Chau Philomene One"/>
              <a:cs typeface="Chau Philomene One"/>
              <a:sym typeface="Chau Philomene One"/>
            </a:endParaRPr>
          </a:p>
        </p:txBody>
      </p:sp>
      <p:sp>
        <p:nvSpPr>
          <p:cNvPr id="463" name="Google Shape;463;p63"/>
          <p:cNvSpPr/>
          <p:nvPr/>
        </p:nvSpPr>
        <p:spPr>
          <a:xfrm>
            <a:off x="6954190" y="4419600"/>
            <a:ext cx="1644900" cy="1287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i="1" lang="en-US" sz="600">
                <a:solidFill>
                  <a:srgbClr val="006D91"/>
                </a:solidFill>
              </a:rPr>
              <a:t>Source : ARCEP </a:t>
            </a:r>
            <a:r>
              <a:rPr lang="en-US" sz="600" u="sng">
                <a:solidFill>
                  <a:schemeClr val="hlink"/>
                </a:solidFill>
                <a:highlight>
                  <a:schemeClr val="lt1"/>
                </a:highlight>
                <a:hlinkClick r:id="rId4"/>
              </a:rPr>
              <a:t>https://www.arcep.fr/actualites/actualites-et-communiques/detail/n/equipements-et-usages-du-numerique-300123.html</a:t>
            </a:r>
            <a:r>
              <a:rPr lang="en-US" sz="600">
                <a:solidFill>
                  <a:srgbClr val="1A1A1A"/>
                </a:solidFill>
                <a:highlight>
                  <a:schemeClr val="lt1"/>
                </a:highlight>
              </a:rPr>
              <a:t> </a:t>
            </a:r>
            <a:r>
              <a:rPr i="1" lang="en-US" sz="600">
                <a:solidFill>
                  <a:srgbClr val="006D91"/>
                </a:solidFill>
              </a:rPr>
              <a:t> </a:t>
            </a:r>
            <a:endParaRPr sz="600">
              <a:solidFill>
                <a:srgbClr val="006D91"/>
              </a:solidFill>
            </a:endParaRPr>
          </a:p>
          <a:p>
            <a:pPr indent="0" lvl="0" marL="0" marR="0" rtl="0" algn="l">
              <a:lnSpc>
                <a:spcPct val="100000"/>
              </a:lnSpc>
              <a:spcBef>
                <a:spcPts val="0"/>
              </a:spcBef>
              <a:spcAft>
                <a:spcPts val="0"/>
              </a:spcAft>
              <a:buClr>
                <a:srgbClr val="000000"/>
              </a:buClr>
              <a:buSzPts val="600"/>
              <a:buFont typeface="Arial"/>
              <a:buNone/>
            </a:pPr>
            <a:r>
              <a:t/>
            </a:r>
            <a:endParaRPr i="1" sz="600">
              <a:solidFill>
                <a:srgbClr val="006D91"/>
              </a:solidFill>
            </a:endParaRPr>
          </a:p>
        </p:txBody>
      </p:sp>
      <p:sp>
        <p:nvSpPr>
          <p:cNvPr id="464" name="Google Shape;464;p63"/>
          <p:cNvSpPr/>
          <p:nvPr/>
        </p:nvSpPr>
        <p:spPr>
          <a:xfrm>
            <a:off x="6852600" y="1676400"/>
            <a:ext cx="2159100" cy="570600"/>
          </a:xfrm>
          <a:prstGeom prst="rect">
            <a:avLst/>
          </a:prstGeom>
          <a:noFill/>
          <a:ln>
            <a:noFill/>
          </a:ln>
        </p:spPr>
        <p:txBody>
          <a:bodyPr anchorCtr="0" anchor="t" bIns="25650" lIns="51300" spcFirstLastPara="1" rIns="51300" wrap="square" tIns="25650">
            <a:noAutofit/>
          </a:bodyPr>
          <a:lstStyle/>
          <a:p>
            <a:pPr indent="0" lvl="0" marL="0" rtl="0" algn="l">
              <a:spcBef>
                <a:spcPts val="0"/>
              </a:spcBef>
              <a:spcAft>
                <a:spcPts val="0"/>
              </a:spcAft>
              <a:buClr>
                <a:schemeClr val="dk1"/>
              </a:buClr>
              <a:buFont typeface="Arial"/>
              <a:buNone/>
            </a:pPr>
            <a:r>
              <a:rPr b="1" lang="en-US" sz="4500">
                <a:solidFill>
                  <a:srgbClr val="DD0079"/>
                </a:solidFill>
                <a:latin typeface="Chau Philomene One"/>
                <a:ea typeface="Chau Philomene One"/>
                <a:cs typeface="Chau Philomene One"/>
                <a:sym typeface="Chau Philomene One"/>
              </a:rPr>
              <a:t>65 à 90</a:t>
            </a:r>
            <a:r>
              <a:rPr b="1" baseline="30000" lang="en-US" sz="4500">
                <a:solidFill>
                  <a:srgbClr val="DD0079"/>
                </a:solidFill>
                <a:latin typeface="Chau Philomene One"/>
                <a:ea typeface="Chau Philomene One"/>
                <a:cs typeface="Chau Philomene One"/>
                <a:sym typeface="Chau Philomene One"/>
              </a:rPr>
              <a:t>%</a:t>
            </a:r>
            <a:endParaRPr i="0" sz="4500" u="none" cap="none" strike="noStrike">
              <a:solidFill>
                <a:srgbClr val="DD0079"/>
              </a:solidFill>
              <a:latin typeface="Chau Philomene One"/>
              <a:ea typeface="Chau Philomene One"/>
              <a:cs typeface="Chau Philomene One"/>
              <a:sym typeface="Chau Philomene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64"/>
          <p:cNvPicPr preferRelativeResize="0"/>
          <p:nvPr/>
        </p:nvPicPr>
        <p:blipFill rotWithShape="1">
          <a:blip r:embed="rId3">
            <a:alphaModFix/>
          </a:blip>
          <a:srcRect b="0" l="0" r="0" t="0"/>
          <a:stretch/>
        </p:blipFill>
        <p:spPr>
          <a:xfrm>
            <a:off x="-27975" y="8875"/>
            <a:ext cx="9144000" cy="5143500"/>
          </a:xfrm>
          <a:prstGeom prst="rect">
            <a:avLst/>
          </a:prstGeom>
          <a:noFill/>
          <a:ln>
            <a:noFill/>
          </a:ln>
        </p:spPr>
      </p:pic>
      <p:sp>
        <p:nvSpPr>
          <p:cNvPr id="471" name="Google Shape;471;p64"/>
          <p:cNvSpPr/>
          <p:nvPr/>
        </p:nvSpPr>
        <p:spPr>
          <a:xfrm>
            <a:off x="-703504" y="-287377"/>
            <a:ext cx="3240000" cy="3240000"/>
          </a:xfrm>
          <a:prstGeom prst="ellipse">
            <a:avLst/>
          </a:prstGeom>
          <a:solidFill>
            <a:srgbClr val="FFD100"/>
          </a:solidFill>
          <a:ln cap="flat" cmpd="sng" w="76200">
            <a:solidFill>
              <a:srgbClr val="FFD1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US" sz="5400">
                <a:solidFill>
                  <a:schemeClr val="lt1"/>
                </a:solidFill>
                <a:latin typeface="Chau Philomene One"/>
                <a:ea typeface="Chau Philomene One"/>
                <a:cs typeface="Chau Philomene One"/>
                <a:sym typeface="Chau Philomene One"/>
              </a:rPr>
              <a:t>2</a:t>
            </a:r>
            <a:endParaRPr b="0" i="0" sz="5400" u="none" cap="none" strike="noStrike">
              <a:solidFill>
                <a:schemeClr val="lt1"/>
              </a:solidFill>
              <a:latin typeface="Chau Philomene One"/>
              <a:ea typeface="Chau Philomene One"/>
              <a:cs typeface="Chau Philomene One"/>
              <a:sym typeface="Chau Philomene One"/>
            </a:endParaRPr>
          </a:p>
        </p:txBody>
      </p:sp>
      <p:sp>
        <p:nvSpPr>
          <p:cNvPr id="472" name="Google Shape;472;p64"/>
          <p:cNvSpPr/>
          <p:nvPr/>
        </p:nvSpPr>
        <p:spPr>
          <a:xfrm>
            <a:off x="2811294" y="2122496"/>
            <a:ext cx="47193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500"/>
              <a:buFont typeface="Arial"/>
              <a:buNone/>
            </a:pPr>
            <a:r>
              <a:rPr b="0" i="0" lang="en-US" sz="3600" u="none" cap="none" strike="noStrike">
                <a:solidFill>
                  <a:srgbClr val="3E8DDC"/>
                </a:solidFill>
                <a:latin typeface="Chau Philomene One"/>
                <a:ea typeface="Chau Philomene One"/>
                <a:cs typeface="Chau Philomene One"/>
                <a:sym typeface="Chau Philomene One"/>
              </a:rPr>
              <a:t>Présentation du projet</a:t>
            </a:r>
            <a:endParaRPr b="0" i="0" sz="36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rgbClr val="3E8DDC"/>
                </a:solidFill>
                <a:latin typeface="Chau Philomene One"/>
                <a:ea typeface="Chau Philomene One"/>
                <a:cs typeface="Chau Philomene One"/>
                <a:sym typeface="Chau Philomene One"/>
              </a:rPr>
              <a:t>#</a:t>
            </a:r>
            <a:r>
              <a:rPr lang="en-US" sz="2900">
                <a:solidFill>
                  <a:srgbClr val="3E8DDC"/>
                </a:solidFill>
                <a:latin typeface="Chau Philomene One"/>
                <a:ea typeface="Chau Philomene One"/>
                <a:cs typeface="Chau Philomene One"/>
                <a:sym typeface="Chau Philomene One"/>
              </a:rPr>
              <a:t>Digital</a:t>
            </a:r>
            <a:r>
              <a:rPr b="0" i="0" lang="en-US" sz="2900" u="none" cap="none" strike="noStrike">
                <a:solidFill>
                  <a:srgbClr val="3E8DDC"/>
                </a:solidFill>
                <a:latin typeface="Chau Philomene One"/>
                <a:ea typeface="Chau Philomene One"/>
                <a:cs typeface="Chau Philomene One"/>
                <a:sym typeface="Chau Philomene One"/>
              </a:rPr>
              <a:t>CleanupDay</a:t>
            </a:r>
            <a:r>
              <a:rPr b="0" i="0" lang="en-US" sz="2900" u="none" cap="none" strike="noStrike">
                <a:solidFill>
                  <a:srgbClr val="DD0079"/>
                </a:solidFill>
                <a:latin typeface="Chau Philomene One"/>
                <a:ea typeface="Chau Philomene One"/>
                <a:cs typeface="Chau Philomene One"/>
                <a:sym typeface="Chau Philomene One"/>
              </a:rPr>
              <a:t>202</a:t>
            </a:r>
            <a:r>
              <a:rPr lang="en-US" sz="2900">
                <a:solidFill>
                  <a:srgbClr val="DD0079"/>
                </a:solidFill>
                <a:latin typeface="Chau Philomene One"/>
                <a:ea typeface="Chau Philomene One"/>
                <a:cs typeface="Chau Philomene One"/>
                <a:sym typeface="Chau Philomene One"/>
              </a:rPr>
              <a:t>4</a:t>
            </a:r>
            <a:br>
              <a:rPr b="0" i="0" lang="en-US" sz="2900" u="none" cap="none" strike="noStrike">
                <a:solidFill>
                  <a:schemeClr val="lt1"/>
                </a:solidFill>
                <a:latin typeface="Chau Philomene One"/>
                <a:ea typeface="Chau Philomene One"/>
                <a:cs typeface="Chau Philomene One"/>
                <a:sym typeface="Chau Philomene One"/>
              </a:rPr>
            </a:br>
            <a:r>
              <a:rPr lang="en-US" sz="3000">
                <a:solidFill>
                  <a:srgbClr val="3E8DDC"/>
                </a:solidFill>
                <a:latin typeface="Chau Philomene One"/>
                <a:ea typeface="Chau Philomene One"/>
                <a:cs typeface="Chau Philomene One"/>
                <a:sym typeface="Chau Philomene One"/>
              </a:rPr>
              <a:t>5</a:t>
            </a:r>
            <a:r>
              <a:rPr b="0" baseline="30000" i="0" lang="en-US" sz="3000" u="none" cap="none" strike="noStrike">
                <a:solidFill>
                  <a:srgbClr val="3E8DDC"/>
                </a:solidFill>
                <a:latin typeface="Chau Philomene One"/>
                <a:ea typeface="Chau Philomene One"/>
                <a:cs typeface="Chau Philomene One"/>
                <a:sym typeface="Chau Philomene One"/>
              </a:rPr>
              <a:t>e</a:t>
            </a:r>
            <a:r>
              <a:rPr b="0" i="0" lang="en-US" sz="3000" u="none" cap="none" strike="noStrike">
                <a:solidFill>
                  <a:srgbClr val="3E8DDC"/>
                </a:solidFill>
                <a:latin typeface="Chau Philomene One"/>
                <a:ea typeface="Chau Philomene One"/>
                <a:cs typeface="Chau Philomene One"/>
                <a:sym typeface="Chau Philomene One"/>
              </a:rPr>
              <a:t> édition</a:t>
            </a:r>
            <a:endParaRPr b="0" i="0" sz="2900" u="none" cap="none" strike="noStrike">
              <a:solidFill>
                <a:srgbClr val="3E8DDC"/>
              </a:solidFill>
              <a:latin typeface="Chau Philomene One"/>
              <a:ea typeface="Chau Philomene One"/>
              <a:cs typeface="Chau Philomene One"/>
              <a:sym typeface="Chau Philomene One"/>
            </a:endParaRPr>
          </a:p>
        </p:txBody>
      </p:sp>
      <p:sp>
        <p:nvSpPr>
          <p:cNvPr id="473" name="Google Shape;473;p64"/>
          <p:cNvSpPr/>
          <p:nvPr/>
        </p:nvSpPr>
        <p:spPr>
          <a:xfrm>
            <a:off x="6393812" y="2763195"/>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74" name="Google Shape;474;p64"/>
          <p:cNvSpPr txBox="1"/>
          <p:nvPr/>
        </p:nvSpPr>
        <p:spPr>
          <a:xfrm>
            <a:off x="2536500" y="682406"/>
            <a:ext cx="5061000" cy="4293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None/>
            </a:pPr>
            <a:r>
              <a:rPr lang="en-US" sz="2100">
                <a:solidFill>
                  <a:srgbClr val="DD0079"/>
                </a:solidFill>
                <a:latin typeface="Chau Philomene One"/>
                <a:ea typeface="Chau Philomene One"/>
                <a:cs typeface="Chau Philomene One"/>
                <a:sym typeface="Chau Philomene One"/>
              </a:rPr>
              <a:t>Offrons une seconde vie à nos équipements !</a:t>
            </a:r>
            <a:endParaRPr sz="1100">
              <a:solidFill>
                <a:srgbClr val="DD0079"/>
              </a:solidFill>
            </a:endParaRPr>
          </a:p>
        </p:txBody>
      </p:sp>
      <p:sp>
        <p:nvSpPr>
          <p:cNvPr id="475" name="Google Shape;475;p64"/>
          <p:cNvSpPr txBox="1"/>
          <p:nvPr/>
        </p:nvSpPr>
        <p:spPr>
          <a:xfrm>
            <a:off x="2811288" y="1056981"/>
            <a:ext cx="3156600" cy="4293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800"/>
              </a:spcBef>
              <a:spcAft>
                <a:spcPts val="0"/>
              </a:spcAft>
              <a:buNone/>
            </a:pPr>
            <a:r>
              <a:rPr lang="en-US" sz="2100">
                <a:solidFill>
                  <a:srgbClr val="DD0079"/>
                </a:solidFill>
                <a:latin typeface="Chau Philomene One"/>
                <a:ea typeface="Chau Philomene One"/>
                <a:cs typeface="Chau Philomene One"/>
                <a:sym typeface="Chau Philomene One"/>
              </a:rPr>
              <a:t>&amp; nettoyons nos données !</a:t>
            </a:r>
            <a:endParaRPr sz="1100">
              <a:solidFill>
                <a:srgbClr val="DD0079"/>
              </a:solidFill>
            </a:endParaRPr>
          </a:p>
        </p:txBody>
      </p:sp>
      <p:sp>
        <p:nvSpPr>
          <p:cNvPr id="476" name="Google Shape;476;p6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477" name="Google Shape;477;p64"/>
          <p:cNvPicPr preferRelativeResize="0"/>
          <p:nvPr/>
        </p:nvPicPr>
        <p:blipFill rotWithShape="1">
          <a:blip r:embed="rId4">
            <a:alphaModFix/>
          </a:blip>
          <a:srcRect b="0" l="8658" r="13755" t="8800"/>
          <a:stretch/>
        </p:blipFill>
        <p:spPr>
          <a:xfrm>
            <a:off x="6812801" y="3225125"/>
            <a:ext cx="1631949" cy="13571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65"/>
          <p:cNvPicPr preferRelativeResize="0"/>
          <p:nvPr/>
        </p:nvPicPr>
        <p:blipFill rotWithShape="1">
          <a:blip r:embed="rId3">
            <a:alphaModFix/>
          </a:blip>
          <a:srcRect b="0" l="0" r="0" t="0"/>
          <a:stretch/>
        </p:blipFill>
        <p:spPr>
          <a:xfrm>
            <a:off x="-27975" y="8875"/>
            <a:ext cx="9144000" cy="5143500"/>
          </a:xfrm>
          <a:prstGeom prst="rect">
            <a:avLst/>
          </a:prstGeom>
          <a:noFill/>
          <a:ln>
            <a:noFill/>
          </a:ln>
        </p:spPr>
      </p:pic>
      <p:sp>
        <p:nvSpPr>
          <p:cNvPr id="483" name="Google Shape;483;p65"/>
          <p:cNvSpPr txBox="1"/>
          <p:nvPr/>
        </p:nvSpPr>
        <p:spPr>
          <a:xfrm>
            <a:off x="652950" y="690425"/>
            <a:ext cx="44202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400"/>
              <a:buFont typeface="Arial"/>
              <a:buNone/>
            </a:pPr>
            <a:r>
              <a:rPr b="1" lang="en-US" sz="2400">
                <a:solidFill>
                  <a:srgbClr val="3E8DDC"/>
                </a:solidFill>
                <a:latin typeface="Chau Philomene One"/>
                <a:ea typeface="Chau Philomene One"/>
                <a:cs typeface="Chau Philomene One"/>
                <a:sym typeface="Chau Philomene One"/>
              </a:rPr>
              <a:t>La raison d’être du projet</a:t>
            </a:r>
            <a:endParaRPr b="1" i="0" sz="2400" u="none" cap="none" strike="noStrike">
              <a:solidFill>
                <a:srgbClr val="3E8DDC"/>
              </a:solidFill>
              <a:latin typeface="Chau Philomene One"/>
              <a:ea typeface="Chau Philomene One"/>
              <a:cs typeface="Chau Philomene One"/>
              <a:sym typeface="Chau Philomene One"/>
            </a:endParaRPr>
          </a:p>
        </p:txBody>
      </p:sp>
      <p:sp>
        <p:nvSpPr>
          <p:cNvPr id="484" name="Google Shape;484;p65"/>
          <p:cNvSpPr txBox="1"/>
          <p:nvPr/>
        </p:nvSpPr>
        <p:spPr>
          <a:xfrm>
            <a:off x="5006375" y="3210175"/>
            <a:ext cx="24720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t/>
            </a:r>
            <a:endParaRPr b="0" i="0" sz="2000" u="none" cap="none" strike="noStrike">
              <a:solidFill>
                <a:srgbClr val="DA1984"/>
              </a:solidFill>
              <a:latin typeface="Chau Philomene One"/>
              <a:ea typeface="Chau Philomene One"/>
              <a:cs typeface="Chau Philomene One"/>
              <a:sym typeface="Chau Philomene One"/>
            </a:endParaRPr>
          </a:p>
        </p:txBody>
      </p:sp>
      <p:pic>
        <p:nvPicPr>
          <p:cNvPr id="485" name="Google Shape;485;p65"/>
          <p:cNvPicPr preferRelativeResize="0"/>
          <p:nvPr/>
        </p:nvPicPr>
        <p:blipFill rotWithShape="1">
          <a:blip r:embed="rId4">
            <a:alphaModFix/>
          </a:blip>
          <a:srcRect b="0" l="4351" r="0" t="0"/>
          <a:stretch/>
        </p:blipFill>
        <p:spPr>
          <a:xfrm>
            <a:off x="2969500" y="2500175"/>
            <a:ext cx="3314749" cy="1157425"/>
          </a:xfrm>
          <a:prstGeom prst="rect">
            <a:avLst/>
          </a:prstGeom>
          <a:noFill/>
          <a:ln>
            <a:noFill/>
          </a:ln>
        </p:spPr>
      </p:pic>
      <p:sp>
        <p:nvSpPr>
          <p:cNvPr id="486" name="Google Shape;486;p65"/>
          <p:cNvSpPr txBox="1"/>
          <p:nvPr/>
        </p:nvSpPr>
        <p:spPr>
          <a:xfrm>
            <a:off x="1706450" y="3773325"/>
            <a:ext cx="6723900" cy="7143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1800"/>
              <a:buFont typeface="Arial"/>
              <a:buNone/>
            </a:pPr>
            <a:r>
              <a:rPr b="0" i="0" lang="en-US" sz="1600" u="none" cap="none" strike="noStrike">
                <a:solidFill>
                  <a:srgbClr val="3E8DDC"/>
                </a:solidFill>
                <a:latin typeface="Chau Philomene One"/>
                <a:ea typeface="Chau Philomene One"/>
                <a:cs typeface="Chau Philomene One"/>
                <a:sym typeface="Chau Philomene One"/>
              </a:rPr>
              <a:t>Cet événement est porté à l’international par </a:t>
            </a:r>
            <a:r>
              <a:rPr b="0" i="0" lang="en-US" sz="1600" u="none" cap="none" strike="noStrike">
                <a:solidFill>
                  <a:srgbClr val="3E8DDC"/>
                </a:solidFill>
                <a:uFill>
                  <a:noFill/>
                </a:uFill>
                <a:latin typeface="Chau Philomene One"/>
                <a:ea typeface="Chau Philomene One"/>
                <a:cs typeface="Chau Philomene One"/>
                <a:sym typeface="Chau Philomene One"/>
                <a:hlinkClick r:id="rId5">
                  <a:extLst>
                    <a:ext uri="{A12FA001-AC4F-418D-AE19-62706E023703}">
                      <ahyp:hlinkClr val="tx"/>
                    </a:ext>
                  </a:extLst>
                </a:hlinkClick>
              </a:rPr>
              <a:t>Let’s Do It </a:t>
            </a:r>
            <a:r>
              <a:rPr b="0" i="0" lang="en-US" sz="1600" u="none" cap="none" strike="noStrike">
                <a:solidFill>
                  <a:srgbClr val="3E8DDC"/>
                </a:solidFill>
                <a:uFill>
                  <a:noFill/>
                </a:uFill>
                <a:latin typeface="Chau Philomene One"/>
                <a:ea typeface="Chau Philomene One"/>
                <a:cs typeface="Chau Philomene One"/>
                <a:sym typeface="Chau Philomene One"/>
                <a:hlinkClick r:id="rId6">
                  <a:extLst>
                    <a:ext uri="{A12FA001-AC4F-418D-AE19-62706E023703}">
                      <ahyp:hlinkClr val="tx"/>
                    </a:ext>
                  </a:extLst>
                </a:hlinkClick>
              </a:rPr>
              <a:t>World</a:t>
            </a:r>
            <a:r>
              <a:rPr lang="en-US" sz="1600">
                <a:solidFill>
                  <a:srgbClr val="3E8DDC"/>
                </a:solidFill>
                <a:latin typeface="Chau Philomene One"/>
                <a:ea typeface="Chau Philomene One"/>
                <a:cs typeface="Chau Philomene One"/>
                <a:sym typeface="Chau Philomene One"/>
              </a:rPr>
              <a:t> dans 108 pays</a:t>
            </a:r>
            <a:r>
              <a:rPr b="0" i="0" lang="en-US" sz="1600" u="none" cap="none" strike="noStrike">
                <a:solidFill>
                  <a:srgbClr val="3E8DDC"/>
                </a:solidFill>
                <a:latin typeface="Chau Philomene One"/>
                <a:ea typeface="Chau Philomene One"/>
                <a:cs typeface="Chau Philomene One"/>
                <a:sym typeface="Chau Philomene One"/>
              </a:rPr>
              <a:t>. </a:t>
            </a:r>
            <a:r>
              <a:rPr b="0" i="0" lang="en-US" sz="1600" u="sng" cap="none" strike="noStrike">
                <a:solidFill>
                  <a:srgbClr val="3E8DDC"/>
                </a:solidFill>
                <a:latin typeface="Chau Philomene One"/>
                <a:ea typeface="Chau Philomene One"/>
                <a:cs typeface="Chau Philomene One"/>
                <a:sym typeface="Chau Philomene One"/>
                <a:hlinkClick r:id="rId7">
                  <a:extLst>
                    <a:ext uri="{A12FA001-AC4F-418D-AE19-62706E023703}">
                      <ahyp:hlinkClr val="tx"/>
                    </a:ext>
                  </a:extLst>
                </a:hlinkClick>
              </a:rPr>
              <a:t>https://www.digitalcleanupday.org/</a:t>
            </a:r>
            <a:endParaRPr b="0" i="0" sz="1600" u="none" cap="none" strike="noStrike">
              <a:solidFill>
                <a:srgbClr val="3E8DDC"/>
              </a:solidFill>
              <a:latin typeface="Chau Philomene One"/>
              <a:ea typeface="Chau Philomene One"/>
              <a:cs typeface="Chau Philomene One"/>
              <a:sym typeface="Chau Philomene One"/>
            </a:endParaRPr>
          </a:p>
        </p:txBody>
      </p:sp>
      <p:sp>
        <p:nvSpPr>
          <p:cNvPr id="487" name="Google Shape;487;p65"/>
          <p:cNvSpPr txBox="1"/>
          <p:nvPr/>
        </p:nvSpPr>
        <p:spPr>
          <a:xfrm>
            <a:off x="652950" y="2848038"/>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US" sz="1800">
                <a:solidFill>
                  <a:srgbClr val="3E8DDC"/>
                </a:solidFill>
                <a:latin typeface="Chau Philomene One"/>
                <a:ea typeface="Chau Philomene One"/>
                <a:cs typeface="Chau Philomene One"/>
                <a:sym typeface="Chau Philomene One"/>
              </a:rPr>
              <a:t>En France co-porté par :</a:t>
            </a:r>
            <a:endParaRPr i="1" sz="1800"/>
          </a:p>
        </p:txBody>
      </p:sp>
      <p:sp>
        <p:nvSpPr>
          <p:cNvPr id="488" name="Google Shape;488;p65"/>
          <p:cNvSpPr txBox="1"/>
          <p:nvPr/>
        </p:nvSpPr>
        <p:spPr>
          <a:xfrm>
            <a:off x="652950" y="1230175"/>
            <a:ext cx="7701000" cy="102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40"/>
              <a:buFont typeface="Arial"/>
              <a:buNone/>
            </a:pPr>
            <a:r>
              <a:rPr lang="en-US" sz="1640">
                <a:solidFill>
                  <a:srgbClr val="3E8DDC"/>
                </a:solidFill>
                <a:latin typeface="Chau Philomene One"/>
                <a:ea typeface="Chau Philomene One"/>
                <a:cs typeface="Chau Philomene One"/>
                <a:sym typeface="Chau Philomene One"/>
              </a:rPr>
              <a:t>Créer les conditions d’une prise de conscience globale de l’impact environnemental du numérique par une action fédératrice, conviviale et permettant d’engager concrètement le premier pas pour un numérique plus responsable.</a:t>
            </a:r>
            <a:endParaRPr b="0" i="0" sz="1640" u="none" cap="none" strike="noStrike">
              <a:solidFill>
                <a:srgbClr val="3E8DDC"/>
              </a:solidFill>
              <a:latin typeface="Chau Philomene One"/>
              <a:ea typeface="Chau Philomene One"/>
              <a:cs typeface="Chau Philomene One"/>
              <a:sym typeface="Chau Philomene On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nvSpPr>
        <p:spPr>
          <a:xfrm>
            <a:off x="364100" y="377000"/>
            <a:ext cx="44202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2400">
              <a:solidFill>
                <a:srgbClr val="3E8DDC"/>
              </a:solidFill>
              <a:latin typeface="Chau Philomene One"/>
              <a:ea typeface="Chau Philomene One"/>
              <a:cs typeface="Chau Philomene One"/>
              <a:sym typeface="Chau Philomene One"/>
            </a:endParaRPr>
          </a:p>
        </p:txBody>
      </p:sp>
      <p:pic>
        <p:nvPicPr>
          <p:cNvPr id="494" name="Google Shape;494;p66"/>
          <p:cNvPicPr preferRelativeResize="0"/>
          <p:nvPr/>
        </p:nvPicPr>
        <p:blipFill rotWithShape="1">
          <a:blip r:embed="rId3">
            <a:alphaModFix/>
          </a:blip>
          <a:srcRect b="39934" l="0" r="47679" t="22743"/>
          <a:stretch/>
        </p:blipFill>
        <p:spPr>
          <a:xfrm>
            <a:off x="0" y="1169875"/>
            <a:ext cx="4784302" cy="1919650"/>
          </a:xfrm>
          <a:prstGeom prst="rect">
            <a:avLst/>
          </a:prstGeom>
          <a:noFill/>
          <a:ln>
            <a:noFill/>
          </a:ln>
        </p:spPr>
      </p:pic>
      <p:pic>
        <p:nvPicPr>
          <p:cNvPr id="495" name="Google Shape;495;p66"/>
          <p:cNvPicPr preferRelativeResize="0"/>
          <p:nvPr/>
        </p:nvPicPr>
        <p:blipFill rotWithShape="1">
          <a:blip r:embed="rId4">
            <a:alphaModFix/>
          </a:blip>
          <a:srcRect b="0" l="8658" r="13755" t="8800"/>
          <a:stretch/>
        </p:blipFill>
        <p:spPr>
          <a:xfrm>
            <a:off x="142875" y="151450"/>
            <a:ext cx="1266427" cy="1053198"/>
          </a:xfrm>
          <a:prstGeom prst="rect">
            <a:avLst/>
          </a:prstGeom>
          <a:noFill/>
          <a:ln>
            <a:noFill/>
          </a:ln>
        </p:spPr>
      </p:pic>
      <p:pic>
        <p:nvPicPr>
          <p:cNvPr id="496" name="Google Shape;496;p66"/>
          <p:cNvPicPr preferRelativeResize="0"/>
          <p:nvPr/>
        </p:nvPicPr>
        <p:blipFill rotWithShape="1">
          <a:blip r:embed="rId3">
            <a:alphaModFix/>
          </a:blip>
          <a:srcRect b="39934" l="50614" r="0" t="24927"/>
          <a:stretch/>
        </p:blipFill>
        <p:spPr>
          <a:xfrm>
            <a:off x="4628175" y="1282200"/>
            <a:ext cx="4515825" cy="1807324"/>
          </a:xfrm>
          <a:prstGeom prst="rect">
            <a:avLst/>
          </a:prstGeom>
          <a:noFill/>
          <a:ln>
            <a:noFill/>
          </a:ln>
        </p:spPr>
      </p:pic>
      <p:pic>
        <p:nvPicPr>
          <p:cNvPr id="497" name="Google Shape;497;p66"/>
          <p:cNvPicPr preferRelativeResize="0"/>
          <p:nvPr/>
        </p:nvPicPr>
        <p:blipFill rotWithShape="1">
          <a:blip r:embed="rId3">
            <a:alphaModFix/>
          </a:blip>
          <a:srcRect b="0" l="0" r="50614" t="60067"/>
          <a:stretch/>
        </p:blipFill>
        <p:spPr>
          <a:xfrm>
            <a:off x="0" y="3089526"/>
            <a:ext cx="4515825" cy="2053976"/>
          </a:xfrm>
          <a:prstGeom prst="rect">
            <a:avLst/>
          </a:prstGeom>
          <a:noFill/>
          <a:ln>
            <a:noFill/>
          </a:ln>
        </p:spPr>
      </p:pic>
      <p:pic>
        <p:nvPicPr>
          <p:cNvPr id="498" name="Google Shape;498;p66"/>
          <p:cNvPicPr preferRelativeResize="0"/>
          <p:nvPr/>
        </p:nvPicPr>
        <p:blipFill rotWithShape="1">
          <a:blip r:embed="rId3">
            <a:alphaModFix/>
          </a:blip>
          <a:srcRect b="0" l="49385" r="0" t="62678"/>
          <a:stretch/>
        </p:blipFill>
        <p:spPr>
          <a:xfrm>
            <a:off x="4515826" y="3223851"/>
            <a:ext cx="4628173" cy="1919650"/>
          </a:xfrm>
          <a:prstGeom prst="rect">
            <a:avLst/>
          </a:prstGeom>
          <a:noFill/>
          <a:ln>
            <a:noFill/>
          </a:ln>
        </p:spPr>
      </p:pic>
      <p:pic>
        <p:nvPicPr>
          <p:cNvPr id="499" name="Google Shape;499;p66"/>
          <p:cNvPicPr preferRelativeResize="0"/>
          <p:nvPr/>
        </p:nvPicPr>
        <p:blipFill rotWithShape="1">
          <a:blip r:embed="rId3">
            <a:alphaModFix/>
          </a:blip>
          <a:srcRect b="69373" l="0" r="80101" t="0"/>
          <a:stretch/>
        </p:blipFill>
        <p:spPr>
          <a:xfrm>
            <a:off x="0" y="0"/>
            <a:ext cx="1819525" cy="1575300"/>
          </a:xfrm>
          <a:prstGeom prst="rect">
            <a:avLst/>
          </a:prstGeom>
          <a:noFill/>
          <a:ln>
            <a:noFill/>
          </a:ln>
        </p:spPr>
      </p:pic>
      <p:pic>
        <p:nvPicPr>
          <p:cNvPr id="500" name="Google Shape;500;p66"/>
          <p:cNvPicPr preferRelativeResize="0"/>
          <p:nvPr/>
        </p:nvPicPr>
        <p:blipFill rotWithShape="1">
          <a:blip r:embed="rId3">
            <a:alphaModFix/>
          </a:blip>
          <a:srcRect b="79523" l="19900" r="11854" t="0"/>
          <a:stretch/>
        </p:blipFill>
        <p:spPr>
          <a:xfrm>
            <a:off x="1819526" y="0"/>
            <a:ext cx="6240102" cy="10531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67"/>
          <p:cNvPicPr preferRelativeResize="0"/>
          <p:nvPr/>
        </p:nvPicPr>
        <p:blipFill rotWithShape="1">
          <a:blip r:embed="rId3">
            <a:alphaModFix/>
          </a:blip>
          <a:srcRect b="0" l="0" r="0" t="0"/>
          <a:stretch/>
        </p:blipFill>
        <p:spPr>
          <a:xfrm>
            <a:off x="-266625" y="-433251"/>
            <a:ext cx="1930004" cy="1930926"/>
          </a:xfrm>
          <a:prstGeom prst="rect">
            <a:avLst/>
          </a:prstGeom>
          <a:noFill/>
          <a:ln>
            <a:noFill/>
          </a:ln>
        </p:spPr>
      </p:pic>
      <p:sp>
        <p:nvSpPr>
          <p:cNvPr id="506" name="Google Shape;506;p67"/>
          <p:cNvSpPr txBox="1"/>
          <p:nvPr/>
        </p:nvSpPr>
        <p:spPr>
          <a:xfrm>
            <a:off x="1820325" y="1121275"/>
            <a:ext cx="4420200" cy="61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UNE ACTION SIMPLE</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Tout le monde peut participer</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Une semaine dédiée, sans contrainte de lieu et d’horaire</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Toutes les actions comptent, même les plus petites</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UNE APPROCHE HUMAINE</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Agir pour les prochaines générations</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Partager et transmettre les bonnes pratiques</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3E8DDC"/>
                </a:solidFill>
                <a:latin typeface="Chau Philomene One"/>
                <a:ea typeface="Chau Philomene One"/>
                <a:cs typeface="Chau Philomene One"/>
                <a:sym typeface="Chau Philomene One"/>
              </a:rPr>
              <a:t>● Intégrer une communauté avec des valeurs fortes</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UN FORT ENGAGEMENT</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Réduire sa pollution numérique</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Prendre soin de la planète</a:t>
            </a:r>
            <a:endParaRPr b="0" i="0" sz="1400" u="none" cap="none" strike="noStrike">
              <a:solidFill>
                <a:srgbClr val="3E8DDC"/>
              </a:solidFill>
              <a:latin typeface="Chau Philomene One"/>
              <a:ea typeface="Chau Philomene One"/>
              <a:cs typeface="Chau Philomene One"/>
              <a:sym typeface="Chau Philomene One"/>
            </a:endParaRPr>
          </a:p>
          <a:p>
            <a:pPr indent="0" lvl="0" marL="0" marR="0" rtl="0" algn="l">
              <a:lnSpc>
                <a:spcPct val="115000"/>
              </a:lnSpc>
              <a:spcBef>
                <a:spcPts val="0"/>
              </a:spcBef>
              <a:spcAft>
                <a:spcPts val="0"/>
              </a:spcAft>
              <a:buClr>
                <a:schemeClr val="dk1"/>
              </a:buClr>
              <a:buSzPts val="1100"/>
              <a:buFont typeface="Arial"/>
              <a:buNone/>
            </a:pPr>
            <a:r>
              <a:rPr b="0" i="0" lang="en-US" sz="1400" u="none" cap="none" strike="noStrike">
                <a:solidFill>
                  <a:srgbClr val="3E8DDC"/>
                </a:solidFill>
                <a:latin typeface="Chau Philomene One"/>
                <a:ea typeface="Chau Philomene One"/>
                <a:cs typeface="Chau Philomene One"/>
                <a:sym typeface="Chau Philomene One"/>
              </a:rPr>
              <a:t>● Soutenir une démarche qui a du sens</a:t>
            </a:r>
            <a:endParaRPr b="0" i="0" sz="1400" u="none" cap="none" strike="noStrike">
              <a:solidFill>
                <a:srgbClr val="3E8DDC"/>
              </a:solidFill>
              <a:latin typeface="Chau Philomene One"/>
              <a:ea typeface="Chau Philomene One"/>
              <a:cs typeface="Chau Philomene One"/>
              <a:sym typeface="Chau Philomene One"/>
            </a:endParaRPr>
          </a:p>
        </p:txBody>
      </p:sp>
      <p:sp>
        <p:nvSpPr>
          <p:cNvPr id="507" name="Google Shape;507;p67"/>
          <p:cNvSpPr txBox="1"/>
          <p:nvPr/>
        </p:nvSpPr>
        <p:spPr>
          <a:xfrm>
            <a:off x="1820325" y="331700"/>
            <a:ext cx="408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lang="en-US" sz="2400">
                <a:solidFill>
                  <a:srgbClr val="DD0079"/>
                </a:solidFill>
                <a:latin typeface="Chau Philomene One"/>
                <a:ea typeface="Chau Philomene One"/>
                <a:cs typeface="Chau Philomene One"/>
                <a:sym typeface="Chau Philomene One"/>
              </a:rPr>
              <a:t>Pourquoi y participer</a:t>
            </a:r>
            <a:r>
              <a:rPr b="0" i="0" lang="en-US" sz="2400" u="none" cap="none" strike="noStrike">
                <a:solidFill>
                  <a:srgbClr val="DD0079"/>
                </a:solidFill>
                <a:latin typeface="Chau Philomene One"/>
                <a:ea typeface="Chau Philomene One"/>
                <a:cs typeface="Chau Philomene One"/>
                <a:sym typeface="Chau Philomene One"/>
              </a:rPr>
              <a:t> ?</a:t>
            </a:r>
            <a:endParaRPr b="0" i="0" sz="1100" u="none" cap="none" strike="noStrike">
              <a:solidFill>
                <a:schemeClr val="dk1"/>
              </a:solidFill>
              <a:latin typeface="Arial"/>
              <a:ea typeface="Arial"/>
              <a:cs typeface="Arial"/>
              <a:sym typeface="Arial"/>
            </a:endParaRPr>
          </a:p>
        </p:txBody>
      </p:sp>
      <p:pic>
        <p:nvPicPr>
          <p:cNvPr id="508" name="Google Shape;508;p67"/>
          <p:cNvPicPr preferRelativeResize="0"/>
          <p:nvPr/>
        </p:nvPicPr>
        <p:blipFill rotWithShape="1">
          <a:blip r:embed="rId4">
            <a:alphaModFix/>
          </a:blip>
          <a:srcRect b="0" l="8658" r="13755" t="8800"/>
          <a:stretch/>
        </p:blipFill>
        <p:spPr>
          <a:xfrm>
            <a:off x="142875" y="151450"/>
            <a:ext cx="1266427" cy="1053198"/>
          </a:xfrm>
          <a:prstGeom prst="rect">
            <a:avLst/>
          </a:prstGeom>
          <a:noFill/>
          <a:ln>
            <a:noFill/>
          </a:ln>
        </p:spPr>
      </p:pic>
      <p:pic>
        <p:nvPicPr>
          <p:cNvPr id="509" name="Google Shape;509;p67"/>
          <p:cNvPicPr preferRelativeResize="0"/>
          <p:nvPr/>
        </p:nvPicPr>
        <p:blipFill rotWithShape="1">
          <a:blip r:embed="rId5">
            <a:alphaModFix/>
          </a:blip>
          <a:srcRect b="12620" l="34110" r="13629" t="6837"/>
          <a:stretch/>
        </p:blipFill>
        <p:spPr>
          <a:xfrm>
            <a:off x="6227500" y="885800"/>
            <a:ext cx="2635138" cy="40610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68"/>
          <p:cNvPicPr preferRelativeResize="0"/>
          <p:nvPr/>
        </p:nvPicPr>
        <p:blipFill rotWithShape="1">
          <a:blip r:embed="rId3">
            <a:alphaModFix/>
          </a:blip>
          <a:srcRect b="57452" l="11316" r="0" t="0"/>
          <a:stretch/>
        </p:blipFill>
        <p:spPr>
          <a:xfrm rot="10286623">
            <a:off x="-798449" y="-651288"/>
            <a:ext cx="10146573" cy="2564702"/>
          </a:xfrm>
          <a:prstGeom prst="rect">
            <a:avLst/>
          </a:prstGeom>
          <a:noFill/>
          <a:ln>
            <a:noFill/>
          </a:ln>
        </p:spPr>
      </p:pic>
      <p:sp>
        <p:nvSpPr>
          <p:cNvPr id="515" name="Google Shape;515;p68"/>
          <p:cNvSpPr txBox="1"/>
          <p:nvPr/>
        </p:nvSpPr>
        <p:spPr>
          <a:xfrm>
            <a:off x="697375" y="718425"/>
            <a:ext cx="8256600" cy="613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lt1"/>
                </a:solidFill>
                <a:latin typeface="Chau Philomene One"/>
                <a:ea typeface="Chau Philomene One"/>
                <a:cs typeface="Chau Philomene One"/>
                <a:sym typeface="Chau Philomene One"/>
              </a:rPr>
              <a:t>Présentation des 3 types de Digital Cleanups :</a:t>
            </a:r>
            <a:endParaRPr b="0" i="0" sz="2700" u="none" cap="none" strike="noStrike">
              <a:solidFill>
                <a:schemeClr val="lt1"/>
              </a:solidFill>
              <a:latin typeface="Chau Philomene One"/>
              <a:ea typeface="Chau Philomene One"/>
              <a:cs typeface="Chau Philomene One"/>
              <a:sym typeface="Chau Philomene One"/>
            </a:endParaRPr>
          </a:p>
        </p:txBody>
      </p:sp>
      <p:sp>
        <p:nvSpPr>
          <p:cNvPr id="516" name="Google Shape;516;p68"/>
          <p:cNvSpPr txBox="1"/>
          <p:nvPr/>
        </p:nvSpPr>
        <p:spPr>
          <a:xfrm>
            <a:off x="5321250" y="2399725"/>
            <a:ext cx="3343800" cy="1736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Un Digital Cleanup c’est une </a:t>
            </a:r>
            <a:r>
              <a:rPr b="1" i="0" lang="en-US" sz="1400" u="none" cap="none" strike="noStrike">
                <a:solidFill>
                  <a:schemeClr val="dk1"/>
                </a:solidFill>
                <a:latin typeface="Arial"/>
                <a:ea typeface="Arial"/>
                <a:cs typeface="Arial"/>
                <a:sym typeface="Arial"/>
              </a:rPr>
              <a:t>opération de sensibilisation par l’action</a:t>
            </a:r>
            <a:r>
              <a:rPr b="0" i="0" lang="en-U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Peu importe le type de Digital Cleanup, l’organisateur s’engage à animer, faire de la pédagogie pour porter les messages clés du numérique responsable.</a:t>
            </a:r>
            <a:endParaRPr b="0" i="0" sz="1400" u="none" cap="none" strike="noStrike">
              <a:solidFill>
                <a:schemeClr val="dk1"/>
              </a:solidFill>
              <a:latin typeface="Arial"/>
              <a:ea typeface="Arial"/>
              <a:cs typeface="Arial"/>
              <a:sym typeface="Arial"/>
            </a:endParaRPr>
          </a:p>
        </p:txBody>
      </p:sp>
      <p:pic>
        <p:nvPicPr>
          <p:cNvPr id="517" name="Google Shape;517;p68"/>
          <p:cNvPicPr preferRelativeResize="0"/>
          <p:nvPr/>
        </p:nvPicPr>
        <p:blipFill rotWithShape="1">
          <a:blip r:embed="rId4">
            <a:alphaModFix/>
          </a:blip>
          <a:srcRect b="0" l="0" r="0" t="0"/>
          <a:stretch/>
        </p:blipFill>
        <p:spPr>
          <a:xfrm>
            <a:off x="786675" y="1886325"/>
            <a:ext cx="3994348" cy="765939"/>
          </a:xfrm>
          <a:prstGeom prst="rect">
            <a:avLst/>
          </a:prstGeom>
          <a:noFill/>
          <a:ln>
            <a:noFill/>
          </a:ln>
        </p:spPr>
      </p:pic>
      <p:pic>
        <p:nvPicPr>
          <p:cNvPr id="518" name="Google Shape;518;p68"/>
          <p:cNvPicPr preferRelativeResize="0"/>
          <p:nvPr/>
        </p:nvPicPr>
        <p:blipFill rotWithShape="1">
          <a:blip r:embed="rId5">
            <a:alphaModFix/>
          </a:blip>
          <a:srcRect b="0" l="0" r="0" t="0"/>
          <a:stretch/>
        </p:blipFill>
        <p:spPr>
          <a:xfrm>
            <a:off x="786675" y="3852027"/>
            <a:ext cx="3994348" cy="840848"/>
          </a:xfrm>
          <a:prstGeom prst="rect">
            <a:avLst/>
          </a:prstGeom>
          <a:noFill/>
          <a:ln>
            <a:noFill/>
          </a:ln>
        </p:spPr>
      </p:pic>
      <p:pic>
        <p:nvPicPr>
          <p:cNvPr id="519" name="Google Shape;519;p68"/>
          <p:cNvPicPr preferRelativeResize="0"/>
          <p:nvPr/>
        </p:nvPicPr>
        <p:blipFill rotWithShape="1">
          <a:blip r:embed="rId6">
            <a:alphaModFix/>
          </a:blip>
          <a:srcRect b="0" l="0" r="0" t="0"/>
          <a:stretch/>
        </p:blipFill>
        <p:spPr>
          <a:xfrm>
            <a:off x="786675" y="2827100"/>
            <a:ext cx="3994348" cy="81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42"/>
          <p:cNvPicPr preferRelativeResize="0"/>
          <p:nvPr/>
        </p:nvPicPr>
        <p:blipFill rotWithShape="1">
          <a:blip r:embed="rId3">
            <a:alphaModFix/>
          </a:blip>
          <a:srcRect b="0" l="0" r="0" t="0"/>
          <a:stretch/>
        </p:blipFill>
        <p:spPr>
          <a:xfrm>
            <a:off x="0" y="0"/>
            <a:ext cx="9144000" cy="5143511"/>
          </a:xfrm>
          <a:prstGeom prst="rect">
            <a:avLst/>
          </a:prstGeom>
          <a:noFill/>
          <a:ln>
            <a:noFill/>
          </a:ln>
        </p:spPr>
      </p:pic>
      <p:sp>
        <p:nvSpPr>
          <p:cNvPr id="224" name="Google Shape;224;p42"/>
          <p:cNvSpPr txBox="1"/>
          <p:nvPr>
            <p:ph idx="1" type="body"/>
          </p:nvPr>
        </p:nvSpPr>
        <p:spPr>
          <a:xfrm>
            <a:off x="2141900" y="349800"/>
            <a:ext cx="4748400" cy="3171300"/>
          </a:xfrm>
          <a:prstGeom prst="rect">
            <a:avLst/>
          </a:prstGeom>
          <a:noFill/>
          <a:ln>
            <a:noFill/>
          </a:ln>
        </p:spPr>
        <p:txBody>
          <a:bodyPr anchorCtr="0" anchor="ctr" bIns="34275" lIns="68575" spcFirstLastPara="1" rIns="68575" wrap="square" tIns="34275">
            <a:noAutofit/>
          </a:bodyPr>
          <a:lstStyle/>
          <a:p>
            <a:pPr indent="-311150" lvl="0" marL="457200" marR="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Le numérique et son impact</a:t>
            </a:r>
            <a:endParaRPr>
              <a:solidFill>
                <a:srgbClr val="DD0079"/>
              </a:solidFill>
              <a:latin typeface="Chau Philomene One"/>
              <a:ea typeface="Chau Philomene One"/>
              <a:cs typeface="Chau Philomene One"/>
              <a:sym typeface="Chau Philomene One"/>
            </a:endParaRPr>
          </a:p>
          <a:p>
            <a:pPr indent="-311150" lvl="0" marL="457200" marR="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Présentation du Projet Digital Cleanup Day</a:t>
            </a:r>
            <a:endParaRPr>
              <a:solidFill>
                <a:srgbClr val="DD0079"/>
              </a:solidFill>
              <a:latin typeface="Chau Philomene One"/>
              <a:ea typeface="Chau Philomene One"/>
              <a:cs typeface="Chau Philomene One"/>
              <a:sym typeface="Chau Philomene One"/>
            </a:endParaRPr>
          </a:p>
          <a:p>
            <a:pPr indent="-311150" lvl="0" marL="457200" marR="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3 Catégories de Digital Cleanups </a:t>
            </a:r>
            <a:endParaRPr>
              <a:solidFill>
                <a:srgbClr val="DD0079"/>
              </a:solidFill>
              <a:latin typeface="Chau Philomene One"/>
              <a:ea typeface="Chau Philomene One"/>
              <a:cs typeface="Chau Philomene One"/>
              <a:sym typeface="Chau Philomene One"/>
            </a:endParaRPr>
          </a:p>
          <a:p>
            <a:pPr indent="-311150" lvl="0" marL="457200" marR="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Action ! Digital Cleanup Données</a:t>
            </a:r>
            <a:endParaRPr>
              <a:solidFill>
                <a:srgbClr val="DD0079"/>
              </a:solidFill>
              <a:latin typeface="Chau Philomene One"/>
              <a:ea typeface="Chau Philomene One"/>
              <a:cs typeface="Chau Philomene One"/>
              <a:sym typeface="Chau Philomene One"/>
            </a:endParaRPr>
          </a:p>
          <a:p>
            <a:pPr indent="-311150" lvl="0" marL="457200" marR="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Action ! Digital Cleanup Réemploi</a:t>
            </a:r>
            <a:endParaRPr>
              <a:solidFill>
                <a:srgbClr val="DD0079"/>
              </a:solidFill>
              <a:latin typeface="Chau Philomene One"/>
              <a:ea typeface="Chau Philomene One"/>
              <a:cs typeface="Chau Philomene One"/>
              <a:sym typeface="Chau Philomene One"/>
            </a:endParaRPr>
          </a:p>
          <a:p>
            <a:pPr indent="-311150" lvl="0" marL="45720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Action ! Digital Cleanup Recyclage</a:t>
            </a:r>
            <a:endParaRPr>
              <a:solidFill>
                <a:srgbClr val="DD0079"/>
              </a:solidFill>
              <a:latin typeface="Chau Philomene One"/>
              <a:ea typeface="Chau Philomene One"/>
              <a:cs typeface="Chau Philomene One"/>
              <a:sym typeface="Chau Philomene One"/>
            </a:endParaRPr>
          </a:p>
          <a:p>
            <a:pPr indent="-311150" lvl="0" marL="457200" marR="0" rtl="0" algn="l">
              <a:lnSpc>
                <a:spcPct val="150000"/>
              </a:lnSpc>
              <a:spcBef>
                <a:spcPts val="0"/>
              </a:spcBef>
              <a:spcAft>
                <a:spcPts val="0"/>
              </a:spcAft>
              <a:buClr>
                <a:srgbClr val="DD0079"/>
              </a:buClr>
              <a:buSzPts val="1300"/>
              <a:buFont typeface="Chau Philomene One"/>
              <a:buChar char="●"/>
            </a:pPr>
            <a:r>
              <a:rPr lang="en-US">
                <a:solidFill>
                  <a:srgbClr val="DD0079"/>
                </a:solidFill>
                <a:latin typeface="Chau Philomene One"/>
                <a:ea typeface="Chau Philomene One"/>
                <a:cs typeface="Chau Philomene One"/>
                <a:sym typeface="Chau Philomene One"/>
              </a:rPr>
              <a:t>Et ensuite ?! </a:t>
            </a:r>
            <a:endParaRPr sz="1400">
              <a:solidFill>
                <a:schemeClr val="lt1"/>
              </a:solidFill>
              <a:latin typeface="Chau Philomene One"/>
              <a:ea typeface="Chau Philomene One"/>
              <a:cs typeface="Chau Philomene One"/>
              <a:sym typeface="Chau Philomene One"/>
            </a:endParaRPr>
          </a:p>
        </p:txBody>
      </p:sp>
      <p:sp>
        <p:nvSpPr>
          <p:cNvPr id="225" name="Google Shape;225;p42"/>
          <p:cNvSpPr txBox="1"/>
          <p:nvPr/>
        </p:nvSpPr>
        <p:spPr>
          <a:xfrm>
            <a:off x="143650" y="349800"/>
            <a:ext cx="1704300" cy="675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rgbClr val="3E8DDC"/>
                </a:solidFill>
                <a:latin typeface="Chau Philomene One"/>
                <a:ea typeface="Chau Philomene One"/>
                <a:cs typeface="Chau Philomene One"/>
                <a:sym typeface="Chau Philomene One"/>
              </a:rPr>
              <a:t>Sommaire</a:t>
            </a:r>
            <a:endParaRPr b="0" i="0" sz="2400" u="none" cap="none" strike="noStrike">
              <a:solidFill>
                <a:srgbClr val="3E8DDC"/>
              </a:solidFill>
              <a:latin typeface="Chau Philomene One"/>
              <a:ea typeface="Chau Philomene One"/>
              <a:cs typeface="Chau Philomene One"/>
              <a:sym typeface="Chau Philomene One"/>
            </a:endParaRPr>
          </a:p>
        </p:txBody>
      </p:sp>
      <p:pic>
        <p:nvPicPr>
          <p:cNvPr id="226" name="Google Shape;226;p42"/>
          <p:cNvPicPr preferRelativeResize="0"/>
          <p:nvPr/>
        </p:nvPicPr>
        <p:blipFill rotWithShape="1">
          <a:blip r:embed="rId4">
            <a:alphaModFix/>
          </a:blip>
          <a:srcRect b="0" l="8658" r="13755" t="8800"/>
          <a:stretch/>
        </p:blipFill>
        <p:spPr>
          <a:xfrm>
            <a:off x="7284275" y="254325"/>
            <a:ext cx="1567775" cy="1303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69"/>
          <p:cNvPicPr preferRelativeResize="0"/>
          <p:nvPr/>
        </p:nvPicPr>
        <p:blipFill rotWithShape="1">
          <a:blip r:embed="rId3">
            <a:alphaModFix/>
          </a:blip>
          <a:srcRect b="0" l="0" r="0" t="0"/>
          <a:stretch/>
        </p:blipFill>
        <p:spPr>
          <a:xfrm>
            <a:off x="0" y="8888"/>
            <a:ext cx="9144000" cy="5143500"/>
          </a:xfrm>
          <a:prstGeom prst="rect">
            <a:avLst/>
          </a:prstGeom>
          <a:noFill/>
          <a:ln>
            <a:noFill/>
          </a:ln>
        </p:spPr>
      </p:pic>
      <p:pic>
        <p:nvPicPr>
          <p:cNvPr id="525" name="Google Shape;525;p69"/>
          <p:cNvPicPr preferRelativeResize="0"/>
          <p:nvPr/>
        </p:nvPicPr>
        <p:blipFill rotWithShape="1">
          <a:blip r:embed="rId4">
            <a:alphaModFix/>
          </a:blip>
          <a:srcRect b="0" l="0" r="0" t="0"/>
          <a:stretch/>
        </p:blipFill>
        <p:spPr>
          <a:xfrm rot="10286622">
            <a:off x="-340527" y="-1899658"/>
            <a:ext cx="7000803" cy="3688411"/>
          </a:xfrm>
          <a:prstGeom prst="rect">
            <a:avLst/>
          </a:prstGeom>
          <a:noFill/>
          <a:ln>
            <a:noFill/>
          </a:ln>
        </p:spPr>
      </p:pic>
      <p:sp>
        <p:nvSpPr>
          <p:cNvPr id="526" name="Google Shape;526;p69"/>
          <p:cNvSpPr txBox="1"/>
          <p:nvPr/>
        </p:nvSpPr>
        <p:spPr>
          <a:xfrm>
            <a:off x="777625" y="777625"/>
            <a:ext cx="47103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chemeClr val="lt1"/>
                </a:solidFill>
                <a:latin typeface="Chau Philomene One"/>
                <a:ea typeface="Chau Philomene One"/>
                <a:cs typeface="Chau Philomene One"/>
                <a:sym typeface="Chau Philomene One"/>
              </a:rPr>
              <a:t>Passons à l’action ! </a:t>
            </a:r>
            <a:endParaRPr b="0" i="0" sz="1400" u="none" cap="none" strike="noStrike">
              <a:solidFill>
                <a:srgbClr val="000000"/>
              </a:solidFill>
              <a:latin typeface="Arial"/>
              <a:ea typeface="Arial"/>
              <a:cs typeface="Arial"/>
              <a:sym typeface="Arial"/>
            </a:endParaRPr>
          </a:p>
        </p:txBody>
      </p:sp>
      <p:pic>
        <p:nvPicPr>
          <p:cNvPr id="527" name="Google Shape;527;p69"/>
          <p:cNvPicPr preferRelativeResize="0"/>
          <p:nvPr/>
        </p:nvPicPr>
        <p:blipFill rotWithShape="1">
          <a:blip r:embed="rId5">
            <a:alphaModFix/>
          </a:blip>
          <a:srcRect b="0" l="0" r="0" t="0"/>
          <a:stretch/>
        </p:blipFill>
        <p:spPr>
          <a:xfrm>
            <a:off x="4048738" y="1958500"/>
            <a:ext cx="1046525" cy="1077981"/>
          </a:xfrm>
          <a:prstGeom prst="rect">
            <a:avLst/>
          </a:prstGeom>
          <a:noFill/>
          <a:ln>
            <a:noFill/>
          </a:ln>
        </p:spPr>
      </p:pic>
      <p:sp>
        <p:nvSpPr>
          <p:cNvPr id="528" name="Google Shape;528;p69"/>
          <p:cNvSpPr txBox="1"/>
          <p:nvPr/>
        </p:nvSpPr>
        <p:spPr>
          <a:xfrm>
            <a:off x="2832150" y="3224613"/>
            <a:ext cx="34797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Digital Cleanup Données</a:t>
            </a:r>
            <a:endParaRPr b="0" i="0" sz="2700" u="none" cap="none" strike="noStrike">
              <a:solidFill>
                <a:srgbClr val="3E8DDC"/>
              </a:solidFill>
              <a:latin typeface="Chau Philomene One"/>
              <a:ea typeface="Chau Philomene One"/>
              <a:cs typeface="Chau Philomene One"/>
              <a:sym typeface="Chau Philomene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70"/>
          <p:cNvPicPr preferRelativeResize="0"/>
          <p:nvPr/>
        </p:nvPicPr>
        <p:blipFill>
          <a:blip r:embed="rId3">
            <a:alphaModFix/>
          </a:blip>
          <a:stretch>
            <a:fillRect/>
          </a:stretch>
        </p:blipFill>
        <p:spPr>
          <a:xfrm>
            <a:off x="0" y="8888"/>
            <a:ext cx="9144000" cy="5143500"/>
          </a:xfrm>
          <a:prstGeom prst="rect">
            <a:avLst/>
          </a:prstGeom>
          <a:noFill/>
          <a:ln>
            <a:noFill/>
          </a:ln>
        </p:spPr>
      </p:pic>
      <p:sp>
        <p:nvSpPr>
          <p:cNvPr id="534" name="Google Shape;534;p70"/>
          <p:cNvSpPr txBox="1"/>
          <p:nvPr/>
        </p:nvSpPr>
        <p:spPr>
          <a:xfrm>
            <a:off x="706825" y="1533650"/>
            <a:ext cx="777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E8DDC"/>
                </a:solidFill>
                <a:latin typeface="Chau Philomene One"/>
                <a:ea typeface="Chau Philomene One"/>
                <a:cs typeface="Chau Philomene One"/>
                <a:sym typeface="Chau Philomene One"/>
              </a:rPr>
              <a:t>BUT : </a:t>
            </a:r>
            <a:r>
              <a:rPr lang="en-US">
                <a:solidFill>
                  <a:srgbClr val="000000"/>
                </a:solidFill>
              </a:rPr>
              <a:t>Sensibiliser les </a:t>
            </a:r>
            <a:r>
              <a:rPr lang="en-US">
                <a:solidFill>
                  <a:srgbClr val="000000"/>
                </a:solidFill>
              </a:rPr>
              <a:t>participants</a:t>
            </a:r>
            <a:r>
              <a:rPr lang="en-US">
                <a:solidFill>
                  <a:srgbClr val="000000"/>
                </a:solidFill>
              </a:rPr>
              <a:t> à l’impact environnemental du numérique</a:t>
            </a:r>
            <a:endParaRPr>
              <a:solidFill>
                <a:srgbClr val="000000"/>
              </a:solidFill>
            </a:endParaRPr>
          </a:p>
        </p:txBody>
      </p:sp>
      <p:sp>
        <p:nvSpPr>
          <p:cNvPr id="535" name="Google Shape;535;p70"/>
          <p:cNvSpPr txBox="1"/>
          <p:nvPr/>
        </p:nvSpPr>
        <p:spPr>
          <a:xfrm>
            <a:off x="1708625" y="781438"/>
            <a:ext cx="34797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700">
                <a:solidFill>
                  <a:srgbClr val="3E8DDC"/>
                </a:solidFill>
                <a:latin typeface="Chau Philomene One"/>
                <a:ea typeface="Chau Philomene One"/>
                <a:cs typeface="Chau Philomene One"/>
                <a:sym typeface="Chau Philomene One"/>
              </a:rPr>
              <a:t>Digital Cleanup Données</a:t>
            </a:r>
            <a:endParaRPr sz="2700">
              <a:solidFill>
                <a:srgbClr val="3E8DDC"/>
              </a:solidFill>
              <a:latin typeface="Chau Philomene One"/>
              <a:ea typeface="Chau Philomene One"/>
              <a:cs typeface="Chau Philomene One"/>
              <a:sym typeface="Chau Philomene One"/>
            </a:endParaRPr>
          </a:p>
        </p:txBody>
      </p:sp>
      <p:pic>
        <p:nvPicPr>
          <p:cNvPr id="536" name="Google Shape;536;p70"/>
          <p:cNvPicPr preferRelativeResize="0"/>
          <p:nvPr/>
        </p:nvPicPr>
        <p:blipFill>
          <a:blip r:embed="rId4">
            <a:alphaModFix/>
          </a:blip>
          <a:stretch>
            <a:fillRect/>
          </a:stretch>
        </p:blipFill>
        <p:spPr>
          <a:xfrm>
            <a:off x="699874" y="681799"/>
            <a:ext cx="789350" cy="813075"/>
          </a:xfrm>
          <a:prstGeom prst="rect">
            <a:avLst/>
          </a:prstGeom>
          <a:noFill/>
          <a:ln>
            <a:noFill/>
          </a:ln>
        </p:spPr>
      </p:pic>
      <p:sp>
        <p:nvSpPr>
          <p:cNvPr id="537" name="Google Shape;537;p70"/>
          <p:cNvSpPr txBox="1"/>
          <p:nvPr/>
        </p:nvSpPr>
        <p:spPr>
          <a:xfrm>
            <a:off x="699875" y="1957950"/>
            <a:ext cx="7549500" cy="9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ACTION : </a:t>
            </a:r>
            <a:r>
              <a:rPr b="1" lang="en-US">
                <a:solidFill>
                  <a:srgbClr val="000000"/>
                </a:solidFill>
              </a:rPr>
              <a:t>Supprimer</a:t>
            </a:r>
            <a:r>
              <a:rPr lang="en-US">
                <a:solidFill>
                  <a:srgbClr val="000000"/>
                </a:solidFill>
              </a:rPr>
              <a:t> nos données stockées sur nos équipements et sur le cloud, on </a:t>
            </a:r>
            <a:r>
              <a:rPr b="1" lang="en-US">
                <a:solidFill>
                  <a:srgbClr val="000000"/>
                </a:solidFill>
              </a:rPr>
              <a:t>participe</a:t>
            </a:r>
            <a:r>
              <a:rPr lang="en-US">
                <a:solidFill>
                  <a:srgbClr val="000000"/>
                </a:solidFill>
              </a:rPr>
              <a:t> avant tout à la </a:t>
            </a:r>
            <a:r>
              <a:rPr b="1" lang="en-US">
                <a:solidFill>
                  <a:srgbClr val="000000"/>
                </a:solidFill>
              </a:rPr>
              <a:t>prolongation de la durée de vie des équipements </a:t>
            </a:r>
            <a:r>
              <a:rPr lang="en-US">
                <a:solidFill>
                  <a:srgbClr val="000000"/>
                </a:solidFill>
              </a:rPr>
              <a:t>et des infrastructures en plus de</a:t>
            </a:r>
            <a:r>
              <a:rPr b="1" lang="en-US">
                <a:solidFill>
                  <a:srgbClr val="000000"/>
                </a:solidFill>
              </a:rPr>
              <a:t> limiter notre consommation de données</a:t>
            </a:r>
            <a:endParaRPr b="1">
              <a:solidFill>
                <a:srgbClr val="000000"/>
              </a:solidFill>
            </a:endParaRPr>
          </a:p>
          <a:p>
            <a:pPr indent="0" lvl="0" marL="0" rtl="0" algn="l">
              <a:spcBef>
                <a:spcPts val="0"/>
              </a:spcBef>
              <a:spcAft>
                <a:spcPts val="0"/>
              </a:spcAft>
              <a:buClr>
                <a:srgbClr val="000000"/>
              </a:buClr>
              <a:buSzPts val="1100"/>
              <a:buFont typeface="Arial"/>
              <a:buNone/>
            </a:pPr>
            <a:r>
              <a:t/>
            </a:r>
            <a:endParaRPr b="1" sz="1800">
              <a:solidFill>
                <a:srgbClr val="595959"/>
              </a:solidFill>
            </a:endParaRPr>
          </a:p>
        </p:txBody>
      </p:sp>
      <p:sp>
        <p:nvSpPr>
          <p:cNvPr id="538" name="Google Shape;538;p70"/>
          <p:cNvSpPr txBox="1"/>
          <p:nvPr/>
        </p:nvSpPr>
        <p:spPr>
          <a:xfrm>
            <a:off x="679225" y="2849075"/>
            <a:ext cx="74874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FORMAT : </a:t>
            </a:r>
            <a:r>
              <a:rPr lang="en-US">
                <a:solidFill>
                  <a:srgbClr val="000000"/>
                </a:solidFill>
              </a:rPr>
              <a:t>Atelier collaboratif (de 1h à 4h - en présentiel ou à distance) pour nettoyer nos données ensemble, de manière conviviale et ainsi, prendre conscience de notre action</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t/>
            </a:r>
            <a:endParaRPr sz="1800">
              <a:solidFill>
                <a:srgbClr val="595959"/>
              </a:solidFill>
            </a:endParaRPr>
          </a:p>
        </p:txBody>
      </p:sp>
      <p:sp>
        <p:nvSpPr>
          <p:cNvPr id="539" name="Google Shape;539;p70"/>
          <p:cNvSpPr txBox="1"/>
          <p:nvPr/>
        </p:nvSpPr>
        <p:spPr>
          <a:xfrm>
            <a:off x="679225" y="3566450"/>
            <a:ext cx="74322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RESSOURCES : </a:t>
            </a:r>
            <a:r>
              <a:rPr lang="en-US">
                <a:solidFill>
                  <a:srgbClr val="000000"/>
                </a:solidFill>
              </a:rPr>
              <a:t>Fiches pratiques / Kits de com’ / Guides techniques pour aider les organisateurs &amp; participan</a:t>
            </a:r>
            <a:r>
              <a:rPr lang="en-US"/>
              <a:t>t</a:t>
            </a:r>
            <a:r>
              <a:rPr lang="en-US">
                <a:solidFill>
                  <a:srgbClr val="000000"/>
                </a:solidFill>
              </a:rPr>
              <a:t>s à supprimer vos données sur les différents appareils ou différentes plateformes cloud / Tableau bilan</a:t>
            </a:r>
            <a:endParaRPr sz="1800">
              <a:solidFill>
                <a:srgbClr val="595959"/>
              </a:solidFill>
            </a:endParaRPr>
          </a:p>
        </p:txBody>
      </p:sp>
      <p:sp>
        <p:nvSpPr>
          <p:cNvPr id="540" name="Google Shape;540;p70"/>
          <p:cNvSpPr txBox="1"/>
          <p:nvPr/>
        </p:nvSpPr>
        <p:spPr>
          <a:xfrm>
            <a:off x="642575" y="4496900"/>
            <a:ext cx="76641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-&gt; BILAN : </a:t>
            </a:r>
            <a:r>
              <a:rPr lang="en-US">
                <a:solidFill>
                  <a:srgbClr val="000000"/>
                </a:solidFill>
              </a:rPr>
              <a:t>Via le formulaire sur votre compte (disponible à partir de </a:t>
            </a:r>
            <a:r>
              <a:rPr lang="en-US"/>
              <a:t>mars)</a:t>
            </a:r>
            <a:r>
              <a:rPr lang="en-US">
                <a:solidFill>
                  <a:srgbClr val="000000"/>
                </a:solidFill>
              </a:rPr>
              <a:t> : noter le type, la quantité, le poids total de données supprimées</a:t>
            </a:r>
            <a:endParaRPr sz="1800">
              <a:solidFill>
                <a:srgbClr val="595959"/>
              </a:solidFill>
            </a:endParaRPr>
          </a:p>
          <a:p>
            <a:pPr indent="0" lvl="0" marL="0" rtl="0" algn="l">
              <a:spcBef>
                <a:spcPts val="0"/>
              </a:spcBef>
              <a:spcAft>
                <a:spcPts val="0"/>
              </a:spcAft>
              <a:buNone/>
            </a:pPr>
            <a:r>
              <a:t/>
            </a:r>
            <a:endParaRPr sz="1800">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4" name="Shape 544"/>
        <p:cNvGrpSpPr/>
        <p:nvPr/>
      </p:nvGrpSpPr>
      <p:grpSpPr>
        <a:xfrm>
          <a:off x="0" y="0"/>
          <a:ext cx="0" cy="0"/>
          <a:chOff x="0" y="0"/>
          <a:chExt cx="0" cy="0"/>
        </a:xfrm>
      </p:grpSpPr>
      <p:sp>
        <p:nvSpPr>
          <p:cNvPr id="545" name="Google Shape;545;p71"/>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800">
              <a:solidFill>
                <a:srgbClr val="595959"/>
              </a:solidFill>
            </a:endParaRPr>
          </a:p>
        </p:txBody>
      </p:sp>
      <p:sp>
        <p:nvSpPr>
          <p:cNvPr id="546" name="Google Shape;546;p71"/>
          <p:cNvSpPr txBox="1"/>
          <p:nvPr/>
        </p:nvSpPr>
        <p:spPr>
          <a:xfrm>
            <a:off x="311700" y="1152475"/>
            <a:ext cx="8520600" cy="34164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800">
              <a:solidFill>
                <a:srgbClr val="595959"/>
              </a:solidFill>
            </a:endParaRPr>
          </a:p>
        </p:txBody>
      </p:sp>
      <p:sp>
        <p:nvSpPr>
          <p:cNvPr id="547" name="Google Shape;547;p71"/>
          <p:cNvSpPr/>
          <p:nvPr/>
        </p:nvSpPr>
        <p:spPr>
          <a:xfrm>
            <a:off x="4800600" y="1143000"/>
            <a:ext cx="4031700" cy="3429000"/>
          </a:xfrm>
          <a:prstGeom prst="rect">
            <a:avLst/>
          </a:prstGeom>
          <a:noFill/>
          <a:ln cap="flat" cmpd="sng" w="9525">
            <a:solidFill>
              <a:srgbClr val="FFFFFF"/>
            </a:solidFill>
            <a:prstDash val="solid"/>
            <a:round/>
            <a:headEnd len="sm" w="sm" type="none"/>
            <a:tailEnd len="sm" w="sm" type="none"/>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2600" u="none" cap="none" strike="noStrike">
                <a:solidFill>
                  <a:srgbClr val="3E8DDC"/>
                </a:solidFill>
                <a:latin typeface="Chau Philomene One"/>
                <a:ea typeface="Chau Philomene One"/>
                <a:cs typeface="Chau Philomene One"/>
                <a:sym typeface="Chau Philomene One"/>
              </a:rPr>
              <a:t>Pourquoi est-ce important de nettoyer ses données ?</a:t>
            </a:r>
            <a:endParaRPr i="0" sz="26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2600" u="none" cap="none" strike="noStrike">
              <a:latin typeface="Arial"/>
              <a:ea typeface="Arial"/>
              <a:cs typeface="Arial"/>
              <a:sym typeface="Arial"/>
            </a:endParaRPr>
          </a:p>
          <a:p>
            <a:pPr indent="0" lvl="0" marL="0" marR="0" rtl="0" algn="l">
              <a:lnSpc>
                <a:spcPct val="100000"/>
              </a:lnSpc>
              <a:spcBef>
                <a:spcPts val="0"/>
              </a:spcBef>
              <a:spcAft>
                <a:spcPts val="0"/>
              </a:spcAft>
              <a:buNone/>
            </a:pPr>
            <a:r>
              <a:rPr i="0" lang="en-US" u="none" cap="none" strike="noStrike"/>
              <a:t>Accumuler des données sur son smartphone ou son ordinateur, c’est </a:t>
            </a:r>
            <a:r>
              <a:rPr i="0" lang="en-US" u="none" cap="none" strike="noStrike"/>
              <a:t>accélérer l’obsolescence de son matériel</a:t>
            </a:r>
            <a:r>
              <a:rPr i="0" lang="en-US" u="none" cap="none" strike="noStrike"/>
              <a:t> et augmenter la capac</a:t>
            </a:r>
            <a:r>
              <a:rPr lang="en-US"/>
              <a:t>ité de stockage nécessaire dans les data centers.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US"/>
              <a:t>Nettoyer son smartphone ou son ordinateur, </a:t>
            </a:r>
            <a:endParaRPr/>
          </a:p>
          <a:p>
            <a:pPr indent="0" lvl="0" marL="0" marR="0" rtl="0" algn="l">
              <a:lnSpc>
                <a:spcPct val="100000"/>
              </a:lnSpc>
              <a:spcBef>
                <a:spcPts val="0"/>
              </a:spcBef>
              <a:spcAft>
                <a:spcPts val="0"/>
              </a:spcAft>
              <a:buNone/>
            </a:pPr>
            <a:r>
              <a:rPr lang="en-US"/>
              <a:t>c’est alléger son équipement, favoriser sa performance et allonger sa durée de vie ! </a:t>
            </a:r>
            <a:endParaRPr/>
          </a:p>
          <a:p>
            <a:pPr indent="0" lvl="0" marL="0" marR="0" rtl="0" algn="l">
              <a:lnSpc>
                <a:spcPct val="100000"/>
              </a:lnSpc>
              <a:spcBef>
                <a:spcPts val="0"/>
              </a:spcBef>
              <a:spcAft>
                <a:spcPts val="0"/>
              </a:spcAft>
              <a:buNone/>
            </a:pPr>
            <a:r>
              <a:t/>
            </a:r>
            <a:endParaRPr b="1"/>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p:txBody>
      </p:sp>
      <p:pic>
        <p:nvPicPr>
          <p:cNvPr id="548" name="Google Shape;548;p71"/>
          <p:cNvPicPr preferRelativeResize="0"/>
          <p:nvPr/>
        </p:nvPicPr>
        <p:blipFill>
          <a:blip r:embed="rId3">
            <a:alphaModFix/>
          </a:blip>
          <a:stretch>
            <a:fillRect/>
          </a:stretch>
        </p:blipFill>
        <p:spPr>
          <a:xfrm>
            <a:off x="-571501" y="0"/>
            <a:ext cx="5143501" cy="5143501"/>
          </a:xfrm>
          <a:prstGeom prst="rect">
            <a:avLst/>
          </a:prstGeom>
          <a:noFill/>
          <a:ln>
            <a:noFill/>
          </a:ln>
        </p:spPr>
      </p:pic>
      <p:sp>
        <p:nvSpPr>
          <p:cNvPr id="549" name="Google Shape;549;p71"/>
          <p:cNvSpPr/>
          <p:nvPr/>
        </p:nvSpPr>
        <p:spPr>
          <a:xfrm>
            <a:off x="1130000" y="1383300"/>
            <a:ext cx="1763100" cy="2406000"/>
          </a:xfrm>
          <a:prstGeom prst="rect">
            <a:avLst/>
          </a:prstGeom>
          <a:solidFill>
            <a:srgbClr val="EFEFEF"/>
          </a:solid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EEEEEE"/>
              </a:highlight>
            </a:endParaRPr>
          </a:p>
        </p:txBody>
      </p:sp>
      <p:pic>
        <p:nvPicPr>
          <p:cNvPr id="550" name="Google Shape;550;p71"/>
          <p:cNvPicPr preferRelativeResize="0"/>
          <p:nvPr/>
        </p:nvPicPr>
        <p:blipFill rotWithShape="1">
          <a:blip r:embed="rId4">
            <a:alphaModFix/>
          </a:blip>
          <a:srcRect b="0" l="8658" r="13755" t="8800"/>
          <a:stretch/>
        </p:blipFill>
        <p:spPr>
          <a:xfrm>
            <a:off x="1108076" y="1910662"/>
            <a:ext cx="1631949" cy="13571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D91"/>
        </a:solidFill>
      </p:bgPr>
    </p:bg>
    <p:spTree>
      <p:nvGrpSpPr>
        <p:cNvPr id="554" name="Shape 554"/>
        <p:cNvGrpSpPr/>
        <p:nvPr/>
      </p:nvGrpSpPr>
      <p:grpSpPr>
        <a:xfrm>
          <a:off x="0" y="0"/>
          <a:ext cx="0" cy="0"/>
          <a:chOff x="0" y="0"/>
          <a:chExt cx="0" cy="0"/>
        </a:xfrm>
      </p:grpSpPr>
      <p:sp>
        <p:nvSpPr>
          <p:cNvPr id="555" name="Google Shape;555;p72"/>
          <p:cNvSpPr/>
          <p:nvPr/>
        </p:nvSpPr>
        <p:spPr>
          <a:xfrm>
            <a:off x="-127375" y="-97975"/>
            <a:ext cx="9300900" cy="5261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6" name="Google Shape;556;p72"/>
          <p:cNvPicPr preferRelativeResize="0"/>
          <p:nvPr/>
        </p:nvPicPr>
        <p:blipFill rotWithShape="1">
          <a:blip r:embed="rId3">
            <a:alphaModFix/>
          </a:blip>
          <a:srcRect b="0" l="0" r="0" t="0"/>
          <a:stretch/>
        </p:blipFill>
        <p:spPr>
          <a:xfrm>
            <a:off x="0" y="8888"/>
            <a:ext cx="9144000" cy="5143500"/>
          </a:xfrm>
          <a:prstGeom prst="rect">
            <a:avLst/>
          </a:prstGeom>
          <a:noFill/>
          <a:ln>
            <a:noFill/>
          </a:ln>
        </p:spPr>
      </p:pic>
      <p:sp>
        <p:nvSpPr>
          <p:cNvPr id="557" name="Google Shape;557;p72"/>
          <p:cNvSpPr txBox="1"/>
          <p:nvPr/>
        </p:nvSpPr>
        <p:spPr>
          <a:xfrm>
            <a:off x="8709184" y="4902251"/>
            <a:ext cx="548700" cy="393600"/>
          </a:xfrm>
          <a:prstGeom prst="rect">
            <a:avLst/>
          </a:prstGeom>
          <a:noFill/>
          <a:ln>
            <a:noFill/>
          </a:ln>
        </p:spPr>
        <p:txBody>
          <a:bodyPr anchorCtr="0" anchor="ctr" bIns="34200" lIns="68400" spcFirstLastPara="1" rIns="68400" wrap="square" tIns="34200">
            <a:noAutofit/>
          </a:bodyPr>
          <a:lstStyle/>
          <a:p>
            <a:pPr indent="0" lvl="0" marL="0" rtl="0" algn="ctr">
              <a:spcBef>
                <a:spcPts val="0"/>
              </a:spcBef>
              <a:spcAft>
                <a:spcPts val="0"/>
              </a:spcAft>
              <a:buNone/>
            </a:pPr>
            <a:r>
              <a:t/>
            </a:r>
            <a:endParaRPr sz="1300"/>
          </a:p>
        </p:txBody>
      </p:sp>
      <p:sp>
        <p:nvSpPr>
          <p:cNvPr id="558" name="Google Shape;558;p72"/>
          <p:cNvSpPr/>
          <p:nvPr/>
        </p:nvSpPr>
        <p:spPr>
          <a:xfrm>
            <a:off x="1524000" y="1191000"/>
            <a:ext cx="6172200" cy="23202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600">
                <a:solidFill>
                  <a:srgbClr val="3E8DDC"/>
                </a:solidFill>
                <a:latin typeface="Chau Philomene One"/>
                <a:ea typeface="Chau Philomene One"/>
                <a:cs typeface="Chau Philomene One"/>
                <a:sym typeface="Chau Philomene One"/>
              </a:rPr>
              <a:t>Notre périmètre Digital Cleanup Données</a:t>
            </a:r>
            <a:endParaRPr i="0" sz="2600" u="none" cap="none" strike="noStrike">
              <a:solidFill>
                <a:srgbClr val="3E8DDC"/>
              </a:solidFill>
            </a:endParaRPr>
          </a:p>
          <a:p>
            <a:pPr indent="0" lvl="0" marL="0" marR="0" rtl="0" algn="l">
              <a:lnSpc>
                <a:spcPct val="100000"/>
              </a:lnSpc>
              <a:spcBef>
                <a:spcPts val="0"/>
              </a:spcBef>
              <a:spcAft>
                <a:spcPts val="0"/>
              </a:spcAft>
              <a:buNone/>
            </a:pPr>
            <a:r>
              <a:t/>
            </a:r>
            <a:endParaRPr sz="1900"/>
          </a:p>
          <a:p>
            <a:pPr indent="0" lvl="0" marL="0" marR="0" rtl="0" algn="l">
              <a:lnSpc>
                <a:spcPct val="100000"/>
              </a:lnSpc>
              <a:spcBef>
                <a:spcPts val="0"/>
              </a:spcBef>
              <a:spcAft>
                <a:spcPts val="0"/>
              </a:spcAft>
              <a:buNone/>
            </a:pPr>
            <a:r>
              <a:t/>
            </a:r>
            <a:endParaRPr sz="1900"/>
          </a:p>
          <a:p>
            <a:pPr indent="-349250" lvl="0" marL="457200" rtl="0" algn="l">
              <a:spcBef>
                <a:spcPts val="0"/>
              </a:spcBef>
              <a:spcAft>
                <a:spcPts val="0"/>
              </a:spcAft>
              <a:buClr>
                <a:srgbClr val="212121"/>
              </a:buClr>
              <a:buSzPts val="1900"/>
              <a:buFont typeface="Chau Philomene One"/>
              <a:buChar char="➔"/>
            </a:pPr>
            <a:r>
              <a:rPr lang="en-US" sz="1900">
                <a:solidFill>
                  <a:srgbClr val="212121"/>
                </a:solidFill>
                <a:latin typeface="Chau Philomene One"/>
                <a:ea typeface="Chau Philomene One"/>
                <a:cs typeface="Chau Philomene One"/>
                <a:sym typeface="Chau Philomene One"/>
              </a:rPr>
              <a:t>Nos boîtes mails</a:t>
            </a:r>
            <a:endParaRPr sz="1900">
              <a:solidFill>
                <a:srgbClr val="212121"/>
              </a:solidFill>
              <a:latin typeface="Chau Philomene One"/>
              <a:ea typeface="Chau Philomene One"/>
              <a:cs typeface="Chau Philomene One"/>
              <a:sym typeface="Chau Philomene One"/>
            </a:endParaRPr>
          </a:p>
          <a:p>
            <a:pPr indent="-349250" lvl="0" marL="457200" rtl="0" algn="l">
              <a:spcBef>
                <a:spcPts val="0"/>
              </a:spcBef>
              <a:spcAft>
                <a:spcPts val="0"/>
              </a:spcAft>
              <a:buClr>
                <a:schemeClr val="dk1"/>
              </a:buClr>
              <a:buSzPts val="1900"/>
              <a:buFont typeface="Chau Philomene One"/>
              <a:buChar char="➔"/>
            </a:pPr>
            <a:r>
              <a:rPr lang="en-US" sz="1900">
                <a:solidFill>
                  <a:schemeClr val="dk1"/>
                </a:solidFill>
                <a:latin typeface="Chau Philomene One"/>
                <a:ea typeface="Chau Philomene One"/>
                <a:cs typeface="Chau Philomene One"/>
                <a:sym typeface="Chau Philomene One"/>
              </a:rPr>
              <a:t>Nos ordinateurs, serveurs ou données cloud</a:t>
            </a:r>
            <a:endParaRPr sz="1900">
              <a:solidFill>
                <a:schemeClr val="dk1"/>
              </a:solidFill>
              <a:latin typeface="Chau Philomene One"/>
              <a:ea typeface="Chau Philomene One"/>
              <a:cs typeface="Chau Philomene One"/>
              <a:sym typeface="Chau Philomene One"/>
            </a:endParaRPr>
          </a:p>
          <a:p>
            <a:pPr indent="-349250" lvl="0" marL="457200" rtl="0" algn="l">
              <a:spcBef>
                <a:spcPts val="0"/>
              </a:spcBef>
              <a:spcAft>
                <a:spcPts val="0"/>
              </a:spcAft>
              <a:buClr>
                <a:srgbClr val="212121"/>
              </a:buClr>
              <a:buSzPts val="1900"/>
              <a:buFont typeface="Chau Philomene One"/>
              <a:buChar char="➔"/>
            </a:pPr>
            <a:r>
              <a:rPr lang="en-US" sz="1900">
                <a:solidFill>
                  <a:srgbClr val="212121"/>
                </a:solidFill>
                <a:latin typeface="Chau Philomene One"/>
                <a:ea typeface="Chau Philomene One"/>
                <a:cs typeface="Chau Philomene One"/>
                <a:sym typeface="Chau Philomene One"/>
              </a:rPr>
              <a:t>Nos téléphones et tablettes</a:t>
            </a:r>
            <a:endParaRPr sz="1900">
              <a:solidFill>
                <a:srgbClr val="212121"/>
              </a:solidFill>
              <a:latin typeface="Chau Philomene One"/>
              <a:ea typeface="Chau Philomene One"/>
              <a:cs typeface="Chau Philomene One"/>
              <a:sym typeface="Chau Philomene One"/>
            </a:endParaRPr>
          </a:p>
          <a:p>
            <a:pPr indent="-349250" lvl="0" marL="457200" rtl="0" algn="l">
              <a:spcBef>
                <a:spcPts val="0"/>
              </a:spcBef>
              <a:spcAft>
                <a:spcPts val="0"/>
              </a:spcAft>
              <a:buClr>
                <a:schemeClr val="dk1"/>
              </a:buClr>
              <a:buSzPts val="1900"/>
              <a:buFont typeface="Chau Philomene One"/>
              <a:buChar char="➔"/>
            </a:pPr>
            <a:r>
              <a:rPr lang="en-US" sz="1900">
                <a:solidFill>
                  <a:schemeClr val="dk1"/>
                </a:solidFill>
                <a:latin typeface="Chau Philomene One"/>
                <a:ea typeface="Chau Philomene One"/>
                <a:cs typeface="Chau Philomene One"/>
                <a:sym typeface="Chau Philomene One"/>
              </a:rPr>
              <a:t>Nos réseaux sociaux</a:t>
            </a:r>
            <a:endParaRPr sz="1900">
              <a:solidFill>
                <a:schemeClr val="dk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p:txBody>
      </p:sp>
      <p:pic>
        <p:nvPicPr>
          <p:cNvPr id="559" name="Google Shape;559;p72"/>
          <p:cNvPicPr preferRelativeResize="0"/>
          <p:nvPr/>
        </p:nvPicPr>
        <p:blipFill>
          <a:blip r:embed="rId4">
            <a:alphaModFix/>
          </a:blip>
          <a:stretch>
            <a:fillRect/>
          </a:stretch>
        </p:blipFill>
        <p:spPr>
          <a:xfrm>
            <a:off x="2374063" y="2212875"/>
            <a:ext cx="4298020" cy="303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73"/>
          <p:cNvPicPr preferRelativeResize="0"/>
          <p:nvPr/>
        </p:nvPicPr>
        <p:blipFill rotWithShape="1">
          <a:blip r:embed="rId3">
            <a:alphaModFix/>
          </a:blip>
          <a:srcRect b="0" l="0" r="0" t="0"/>
          <a:stretch/>
        </p:blipFill>
        <p:spPr>
          <a:xfrm>
            <a:off x="0" y="8888"/>
            <a:ext cx="9144000" cy="5143500"/>
          </a:xfrm>
          <a:prstGeom prst="rect">
            <a:avLst/>
          </a:prstGeom>
          <a:noFill/>
          <a:ln>
            <a:noFill/>
          </a:ln>
        </p:spPr>
      </p:pic>
      <p:sp>
        <p:nvSpPr>
          <p:cNvPr id="566" name="Google Shape;566;p7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567" name="Google Shape;567;p73"/>
          <p:cNvSpPr txBox="1"/>
          <p:nvPr/>
        </p:nvSpPr>
        <p:spPr>
          <a:xfrm>
            <a:off x="628646" y="369378"/>
            <a:ext cx="78867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000000"/>
              </a:buClr>
              <a:buSzPts val="3300"/>
              <a:buFont typeface="Chau Philomene One"/>
              <a:buNone/>
            </a:pPr>
            <a:r>
              <a:rPr b="1" i="0" lang="en-US" sz="2400" u="none" cap="none" strike="noStrike">
                <a:solidFill>
                  <a:srgbClr val="3E8DDC"/>
                </a:solidFill>
                <a:latin typeface="Arial"/>
                <a:ea typeface="Arial"/>
                <a:cs typeface="Arial"/>
                <a:sym typeface="Arial"/>
              </a:rPr>
              <a:t>I </a:t>
            </a:r>
            <a:r>
              <a:rPr b="0" i="0" lang="en-US" sz="2400" u="none" cap="none" strike="noStrike">
                <a:solidFill>
                  <a:srgbClr val="3E8DDC"/>
                </a:solidFill>
                <a:latin typeface="Chau Philomene One"/>
                <a:ea typeface="Chau Philomene One"/>
                <a:cs typeface="Chau Philomene One"/>
                <a:sym typeface="Chau Philomene One"/>
              </a:rPr>
              <a:t>Bilan</a:t>
            </a:r>
            <a:endParaRPr b="0" i="0" sz="1100" u="none" cap="none" strike="noStrike">
              <a:solidFill>
                <a:srgbClr val="3E8DDC"/>
              </a:solidFill>
              <a:latin typeface="Arial"/>
              <a:ea typeface="Arial"/>
              <a:cs typeface="Arial"/>
              <a:sym typeface="Arial"/>
            </a:endParaRPr>
          </a:p>
        </p:txBody>
      </p:sp>
      <p:pic>
        <p:nvPicPr>
          <p:cNvPr id="568" name="Google Shape;568;p73"/>
          <p:cNvPicPr preferRelativeResize="0"/>
          <p:nvPr/>
        </p:nvPicPr>
        <p:blipFill rotWithShape="1">
          <a:blip r:embed="rId4">
            <a:alphaModFix/>
          </a:blip>
          <a:srcRect b="0" l="0" r="0" t="0"/>
          <a:stretch/>
        </p:blipFill>
        <p:spPr>
          <a:xfrm>
            <a:off x="1960138" y="298763"/>
            <a:ext cx="3400425" cy="3529013"/>
          </a:xfrm>
          <a:prstGeom prst="rect">
            <a:avLst/>
          </a:prstGeom>
          <a:noFill/>
          <a:ln>
            <a:noFill/>
          </a:ln>
        </p:spPr>
      </p:pic>
      <p:sp>
        <p:nvSpPr>
          <p:cNvPr id="569" name="Google Shape;569;p73"/>
          <p:cNvSpPr txBox="1"/>
          <p:nvPr/>
        </p:nvSpPr>
        <p:spPr>
          <a:xfrm>
            <a:off x="5355425" y="798000"/>
            <a:ext cx="3464700" cy="36006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US" sz="1500">
                <a:solidFill>
                  <a:srgbClr val="3E8DDC"/>
                </a:solidFill>
                <a:latin typeface="Chau Philomene One"/>
                <a:ea typeface="Chau Philomene One"/>
                <a:cs typeface="Chau Philomene One"/>
                <a:sym typeface="Chau Philomene One"/>
              </a:rPr>
              <a:t>  Données à mesurer :</a:t>
            </a:r>
            <a:endParaRPr sz="1500">
              <a:solidFill>
                <a:srgbClr val="3E8DDC"/>
              </a:solidFill>
              <a:latin typeface="Chau Philomene One"/>
              <a:ea typeface="Chau Philomene One"/>
              <a:cs typeface="Chau Philomene One"/>
              <a:sym typeface="Chau Philomene One"/>
            </a:endParaRPr>
          </a:p>
          <a:p>
            <a:pPr indent="-273050" lvl="0" marL="342900" rtl="0" algn="l">
              <a:lnSpc>
                <a:spcPct val="115000"/>
              </a:lnSpc>
              <a:spcBef>
                <a:spcPts val="80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Nb d’e-mails supprimés</a:t>
            </a:r>
            <a:endParaRPr sz="1500">
              <a:solidFill>
                <a:srgbClr val="212121"/>
              </a:solidFill>
              <a:latin typeface="Chau Philomene One"/>
              <a:ea typeface="Chau Philomene One"/>
              <a:cs typeface="Chau Philomene One"/>
              <a:sym typeface="Chau Philomene One"/>
            </a:endParaRPr>
          </a:p>
          <a:p>
            <a:pPr indent="-2730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Poids des e-mails</a:t>
            </a:r>
            <a:endParaRPr sz="1500">
              <a:solidFill>
                <a:srgbClr val="212121"/>
              </a:solidFill>
              <a:latin typeface="Chau Philomene One"/>
              <a:ea typeface="Chau Philomene One"/>
              <a:cs typeface="Chau Philomene One"/>
              <a:sym typeface="Chau Philomene One"/>
            </a:endParaRPr>
          </a:p>
          <a:p>
            <a:pPr indent="-2730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Nb de publications RS supprimées</a:t>
            </a:r>
            <a:endParaRPr sz="1500">
              <a:solidFill>
                <a:srgbClr val="212121"/>
              </a:solidFill>
              <a:latin typeface="Chau Philomene One"/>
              <a:ea typeface="Chau Philomene One"/>
              <a:cs typeface="Chau Philomene One"/>
              <a:sym typeface="Chau Philomene One"/>
            </a:endParaRPr>
          </a:p>
          <a:p>
            <a:pPr indent="-2730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Nb de fichiers cloud supprimés </a:t>
            </a:r>
            <a:endParaRPr sz="1500">
              <a:solidFill>
                <a:srgbClr val="212121"/>
              </a:solidFill>
              <a:latin typeface="Chau Philomene One"/>
              <a:ea typeface="Chau Philomene One"/>
              <a:cs typeface="Chau Philomene One"/>
              <a:sym typeface="Chau Philomene One"/>
            </a:endParaRPr>
          </a:p>
          <a:p>
            <a:pPr indent="-2730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(doc, photos, vidéos…) </a:t>
            </a:r>
            <a:endParaRPr sz="1500">
              <a:solidFill>
                <a:srgbClr val="212121"/>
              </a:solidFill>
              <a:latin typeface="Chau Philomene One"/>
              <a:ea typeface="Chau Philomene One"/>
              <a:cs typeface="Chau Philomene One"/>
              <a:sym typeface="Chau Philomene One"/>
            </a:endParaRPr>
          </a:p>
          <a:p>
            <a:pPr indent="-2730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Poids des fichiers cloud </a:t>
            </a:r>
            <a:endParaRPr sz="1500">
              <a:solidFill>
                <a:srgbClr val="212121"/>
              </a:solidFill>
              <a:latin typeface="Chau Philomene One"/>
              <a:ea typeface="Chau Philomene One"/>
              <a:cs typeface="Chau Philomene One"/>
              <a:sym typeface="Chau Philomene One"/>
            </a:endParaRPr>
          </a:p>
          <a:p>
            <a:pPr indent="-2603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Nb de fichiers sur vos ordinateurs supprimés</a:t>
            </a:r>
            <a:endParaRPr sz="1500">
              <a:solidFill>
                <a:srgbClr val="212121"/>
              </a:solidFill>
              <a:latin typeface="Chau Philomene One"/>
              <a:ea typeface="Chau Philomene One"/>
              <a:cs typeface="Chau Philomene One"/>
              <a:sym typeface="Chau Philomene One"/>
            </a:endParaRPr>
          </a:p>
          <a:p>
            <a:pPr indent="-2603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Nb d’applications nettoyées ou supprimées (tablettes/smartphone) </a:t>
            </a:r>
            <a:endParaRPr sz="1500">
              <a:solidFill>
                <a:srgbClr val="212121"/>
              </a:solidFill>
              <a:latin typeface="Chau Philomene One"/>
              <a:ea typeface="Chau Philomene One"/>
              <a:cs typeface="Chau Philomene One"/>
              <a:sym typeface="Chau Philomene One"/>
            </a:endParaRPr>
          </a:p>
          <a:p>
            <a:pPr indent="-273050" lvl="0" marL="342900" rtl="0" algn="l">
              <a:lnSpc>
                <a:spcPct val="115000"/>
              </a:lnSpc>
              <a:spcBef>
                <a:spcPts val="0"/>
              </a:spcBef>
              <a:spcAft>
                <a:spcPts val="0"/>
              </a:spcAft>
              <a:buClr>
                <a:srgbClr val="212121"/>
              </a:buClr>
              <a:buSzPts val="1500"/>
              <a:buFont typeface="Chau Philomene One"/>
              <a:buChar char="-"/>
            </a:pPr>
            <a:r>
              <a:rPr lang="en-US" sz="1500">
                <a:solidFill>
                  <a:srgbClr val="212121"/>
                </a:solidFill>
                <a:latin typeface="Chau Philomene One"/>
                <a:ea typeface="Chau Philomene One"/>
                <a:cs typeface="Chau Philomene One"/>
                <a:sym typeface="Chau Philomene One"/>
              </a:rPr>
              <a:t>Poids des données locales (ordi, smartphone, tablette) supprimées</a:t>
            </a:r>
            <a:endParaRPr sz="1500">
              <a:solidFill>
                <a:srgbClr val="212121"/>
              </a:solidFill>
              <a:latin typeface="Chau Philomene One"/>
              <a:ea typeface="Chau Philomene One"/>
              <a:cs typeface="Chau Philomene One"/>
              <a:sym typeface="Chau Philomene One"/>
            </a:endParaRPr>
          </a:p>
        </p:txBody>
      </p:sp>
      <p:sp>
        <p:nvSpPr>
          <p:cNvPr id="570" name="Google Shape;570;p73"/>
          <p:cNvSpPr/>
          <p:nvPr/>
        </p:nvSpPr>
        <p:spPr>
          <a:xfrm>
            <a:off x="2630200" y="1714500"/>
            <a:ext cx="1431900" cy="338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1" name="Google Shape;571;p73"/>
          <p:cNvPicPr preferRelativeResize="0"/>
          <p:nvPr/>
        </p:nvPicPr>
        <p:blipFill rotWithShape="1">
          <a:blip r:embed="rId5">
            <a:alphaModFix/>
          </a:blip>
          <a:srcRect b="0" l="0" r="0" t="0"/>
          <a:stretch/>
        </p:blipFill>
        <p:spPr>
          <a:xfrm>
            <a:off x="3106635" y="1757273"/>
            <a:ext cx="479032" cy="338702"/>
          </a:xfrm>
          <a:prstGeom prst="rect">
            <a:avLst/>
          </a:prstGeom>
          <a:noFill/>
          <a:ln>
            <a:noFill/>
          </a:ln>
        </p:spPr>
      </p:pic>
      <p:sp>
        <p:nvSpPr>
          <p:cNvPr id="572" name="Google Shape;572;p73"/>
          <p:cNvSpPr/>
          <p:nvPr/>
        </p:nvSpPr>
        <p:spPr>
          <a:xfrm>
            <a:off x="2990625" y="378700"/>
            <a:ext cx="1023000" cy="338700"/>
          </a:xfrm>
          <a:prstGeom prst="rect">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3"/>
          <p:cNvSpPr txBox="1"/>
          <p:nvPr/>
        </p:nvSpPr>
        <p:spPr>
          <a:xfrm>
            <a:off x="2929600" y="389050"/>
            <a:ext cx="14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rgbClr val="3E8DDC"/>
                </a:solidFill>
                <a:latin typeface="Chau Philomene One"/>
                <a:ea typeface="Chau Philomene One"/>
                <a:cs typeface="Chau Philomene One"/>
                <a:sym typeface="Chau Philomene One"/>
              </a:rPr>
              <a:t>Mes Digital Cleanup</a:t>
            </a:r>
            <a:endParaRPr b="1" sz="1000">
              <a:solidFill>
                <a:srgbClr val="3E8DDC"/>
              </a:solidFill>
              <a:latin typeface="Chau Philomene One"/>
              <a:ea typeface="Chau Philomene One"/>
              <a:cs typeface="Chau Philomene One"/>
              <a:sym typeface="Chau Philomene One"/>
            </a:endParaRPr>
          </a:p>
        </p:txBody>
      </p:sp>
      <p:pic>
        <p:nvPicPr>
          <p:cNvPr id="574" name="Google Shape;574;p73"/>
          <p:cNvPicPr preferRelativeResize="0"/>
          <p:nvPr/>
        </p:nvPicPr>
        <p:blipFill rotWithShape="1">
          <a:blip r:embed="rId6">
            <a:alphaModFix/>
          </a:blip>
          <a:srcRect b="0" l="0" r="0" t="4489"/>
          <a:stretch/>
        </p:blipFill>
        <p:spPr>
          <a:xfrm>
            <a:off x="292475" y="2146300"/>
            <a:ext cx="5090202" cy="1787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8" name="Shape 578"/>
        <p:cNvGrpSpPr/>
        <p:nvPr/>
      </p:nvGrpSpPr>
      <p:grpSpPr>
        <a:xfrm>
          <a:off x="0" y="0"/>
          <a:ext cx="0" cy="0"/>
          <a:chOff x="0" y="0"/>
          <a:chExt cx="0" cy="0"/>
        </a:xfrm>
      </p:grpSpPr>
      <p:pic>
        <p:nvPicPr>
          <p:cNvPr id="579" name="Google Shape;579;p74"/>
          <p:cNvPicPr preferRelativeResize="0"/>
          <p:nvPr/>
        </p:nvPicPr>
        <p:blipFill rotWithShape="1">
          <a:blip r:embed="rId3">
            <a:alphaModFix/>
          </a:blip>
          <a:srcRect b="0" l="0" r="0" t="0"/>
          <a:stretch/>
        </p:blipFill>
        <p:spPr>
          <a:xfrm>
            <a:off x="0" y="8888"/>
            <a:ext cx="9144000" cy="5143500"/>
          </a:xfrm>
          <a:prstGeom prst="rect">
            <a:avLst/>
          </a:prstGeom>
          <a:noFill/>
          <a:ln>
            <a:noFill/>
          </a:ln>
        </p:spPr>
      </p:pic>
      <p:sp>
        <p:nvSpPr>
          <p:cNvPr id="580" name="Google Shape;580;p74"/>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581" name="Google Shape;581;p74"/>
          <p:cNvSpPr/>
          <p:nvPr/>
        </p:nvSpPr>
        <p:spPr>
          <a:xfrm>
            <a:off x="-649200" y="-573000"/>
            <a:ext cx="3240000" cy="3240000"/>
          </a:xfrm>
          <a:prstGeom prst="ellipse">
            <a:avLst/>
          </a:prstGeom>
          <a:solidFill>
            <a:srgbClr val="FFD100"/>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582" name="Google Shape;582;p74"/>
          <p:cNvSpPr/>
          <p:nvPr/>
        </p:nvSpPr>
        <p:spPr>
          <a:xfrm>
            <a:off x="2514600" y="2133600"/>
            <a:ext cx="54948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900"/>
              <a:buFont typeface="Arial"/>
              <a:buNone/>
            </a:pPr>
            <a:r>
              <a:rPr lang="en-US" sz="3600">
                <a:solidFill>
                  <a:srgbClr val="3E8DDC"/>
                </a:solidFill>
                <a:latin typeface="Chau Philomene One"/>
                <a:ea typeface="Chau Philomene One"/>
                <a:cs typeface="Chau Philomene One"/>
                <a:sym typeface="Chau Philomene One"/>
              </a:rPr>
              <a:t>Et si on nettoyait nos mails ?</a:t>
            </a:r>
            <a:br>
              <a:rPr b="0" i="0" lang="en-US" sz="2900" u="none" cap="none" strike="noStrike">
                <a:solidFill>
                  <a:srgbClr val="3E8DDC"/>
                </a:solidFill>
                <a:latin typeface="Chau Philomene One"/>
                <a:ea typeface="Chau Philomene One"/>
                <a:cs typeface="Chau Philomene One"/>
                <a:sym typeface="Chau Philomene One"/>
              </a:rPr>
            </a:br>
            <a:endParaRPr b="0" i="0" sz="2900" u="none" cap="none" strike="noStrike">
              <a:solidFill>
                <a:srgbClr val="3E8DDC"/>
              </a:solidFill>
              <a:latin typeface="Chau Philomene One"/>
              <a:ea typeface="Chau Philomene One"/>
              <a:cs typeface="Chau Philomene One"/>
              <a:sym typeface="Chau Philomene One"/>
            </a:endParaRPr>
          </a:p>
        </p:txBody>
      </p:sp>
      <p:sp>
        <p:nvSpPr>
          <p:cNvPr id="583" name="Google Shape;583;p74"/>
          <p:cNvSpPr/>
          <p:nvPr/>
        </p:nvSpPr>
        <p:spPr>
          <a:xfrm>
            <a:off x="6324600" y="2819400"/>
            <a:ext cx="3240000" cy="32400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584" name="Google Shape;584;p74"/>
          <p:cNvPicPr preferRelativeResize="0"/>
          <p:nvPr/>
        </p:nvPicPr>
        <p:blipFill rotWithShape="1">
          <a:blip r:embed="rId4">
            <a:alphaModFix/>
          </a:blip>
          <a:srcRect b="33203" l="14727" r="59880" t="39810"/>
          <a:stretch/>
        </p:blipFill>
        <p:spPr>
          <a:xfrm>
            <a:off x="-897800" y="-172837"/>
            <a:ext cx="2757900" cy="2072168"/>
          </a:xfrm>
          <a:prstGeom prst="rect">
            <a:avLst/>
          </a:prstGeom>
          <a:noFill/>
          <a:ln>
            <a:noFill/>
          </a:ln>
        </p:spPr>
      </p:pic>
      <p:pic>
        <p:nvPicPr>
          <p:cNvPr id="585" name="Google Shape;585;p74"/>
          <p:cNvPicPr preferRelativeResize="0"/>
          <p:nvPr/>
        </p:nvPicPr>
        <p:blipFill rotWithShape="1">
          <a:blip r:embed="rId5">
            <a:alphaModFix/>
          </a:blip>
          <a:srcRect b="0" l="8658" r="13755" t="8800"/>
          <a:stretch/>
        </p:blipFill>
        <p:spPr>
          <a:xfrm>
            <a:off x="6925825" y="3165677"/>
            <a:ext cx="1402952" cy="11667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89" name="Shape 589"/>
        <p:cNvGrpSpPr/>
        <p:nvPr/>
      </p:nvGrpSpPr>
      <p:grpSpPr>
        <a:xfrm>
          <a:off x="0" y="0"/>
          <a:ext cx="0" cy="0"/>
          <a:chOff x="0" y="0"/>
          <a:chExt cx="0" cy="0"/>
        </a:xfrm>
      </p:grpSpPr>
      <p:sp>
        <p:nvSpPr>
          <p:cNvPr id="590" name="Google Shape;590;p75"/>
          <p:cNvSpPr/>
          <p:nvPr/>
        </p:nvSpPr>
        <p:spPr>
          <a:xfrm>
            <a:off x="497875" y="581400"/>
            <a:ext cx="8214600" cy="847500"/>
          </a:xfrm>
          <a:prstGeom prst="rect">
            <a:avLst/>
          </a:prstGeom>
          <a:noFill/>
          <a:ln>
            <a:noFill/>
          </a:ln>
        </p:spPr>
        <p:txBody>
          <a:bodyPr anchorCtr="0" anchor="t" bIns="34200" lIns="68400" spcFirstLastPara="1" rIns="68400" wrap="square" tIns="34200">
            <a:noAutofit/>
          </a:bodyPr>
          <a:lstStyle/>
          <a:p>
            <a:pPr indent="0" lvl="0" marL="0" rtl="0" algn="just">
              <a:spcBef>
                <a:spcPts val="0"/>
              </a:spcBef>
              <a:spcAft>
                <a:spcPts val="0"/>
              </a:spcAft>
              <a:buClr>
                <a:schemeClr val="dk1"/>
              </a:buClr>
              <a:buFont typeface="Arial"/>
              <a:buNone/>
            </a:pPr>
            <a:r>
              <a:rPr lang="en-US" sz="2300">
                <a:solidFill>
                  <a:srgbClr val="3E8DDC"/>
                </a:solidFill>
                <a:latin typeface="Chau Philomene One"/>
                <a:ea typeface="Chau Philomene One"/>
                <a:cs typeface="Chau Philomene One"/>
                <a:sym typeface="Chau Philomene One"/>
              </a:rPr>
              <a:t>Pour la mesure d’impact de l’événement, merci d’indiquer à la fin de cet échange le nombre et le poids des mails que vous avez supprimés !</a:t>
            </a:r>
            <a:endParaRPr i="0" sz="2300" u="none" cap="none" strike="noStrike">
              <a:solidFill>
                <a:srgbClr val="3E8DDC"/>
              </a:solidFill>
              <a:latin typeface="Chau Philomene One"/>
              <a:ea typeface="Chau Philomene One"/>
              <a:cs typeface="Chau Philomene One"/>
              <a:sym typeface="Chau Philomene One"/>
            </a:endParaRPr>
          </a:p>
        </p:txBody>
      </p:sp>
      <p:sp>
        <p:nvSpPr>
          <p:cNvPr id="591" name="Google Shape;591;p75"/>
          <p:cNvSpPr/>
          <p:nvPr/>
        </p:nvSpPr>
        <p:spPr>
          <a:xfrm>
            <a:off x="497874" y="1677000"/>
            <a:ext cx="69168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Pour commencer, faisons un diagnostic de l’espace de stockage utilisé sur v</a:t>
            </a:r>
            <a:r>
              <a:rPr lang="en-US">
                <a:latin typeface="Chau Philomene One"/>
                <a:ea typeface="Chau Philomene One"/>
                <a:cs typeface="Chau Philomene One"/>
                <a:sym typeface="Chau Philomene One"/>
              </a:rPr>
              <a:t>otre boîte mail</a:t>
            </a:r>
            <a:r>
              <a:rPr i="0" lang="en-US" u="none" cap="none" strike="noStrike">
                <a:latin typeface="Chau Philomene One"/>
                <a:ea typeface="Chau Philomene One"/>
                <a:cs typeface="Chau Philomene One"/>
                <a:sym typeface="Chau Philomene One"/>
              </a:rPr>
              <a:t> :</a:t>
            </a:r>
            <a:endParaRPr i="0" u="none" cap="none" strike="noStrike">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317290" lvl="0" marL="457200" marR="0" rtl="0" algn="l">
              <a:lnSpc>
                <a:spcPct val="100000"/>
              </a:lnSpc>
              <a:spcBef>
                <a:spcPts val="0"/>
              </a:spcBef>
              <a:spcAft>
                <a:spcPts val="0"/>
              </a:spcAft>
              <a:buClr>
                <a:srgbClr val="DD0079"/>
              </a:buClr>
              <a:buSzPts val="1400"/>
              <a:buFont typeface="Chau Philomene One"/>
              <a:buChar char="-"/>
            </a:pPr>
            <a:r>
              <a:rPr b="1" i="1" lang="en-US" u="none" cap="none" strike="noStrike">
                <a:solidFill>
                  <a:srgbClr val="DD0079"/>
                </a:solidFill>
                <a:latin typeface="Chau Philomene One"/>
                <a:ea typeface="Chau Philomene One"/>
                <a:cs typeface="Chau Philomene One"/>
                <a:sym typeface="Chau Philomene One"/>
              </a:rPr>
              <a:t>Sous </a:t>
            </a:r>
            <a:r>
              <a:rPr b="1" i="1" lang="en-US">
                <a:solidFill>
                  <a:srgbClr val="DD0079"/>
                </a:solidFill>
                <a:latin typeface="Chau Philomene One"/>
                <a:ea typeface="Chau Philomene One"/>
                <a:cs typeface="Chau Philomene One"/>
                <a:sym typeface="Chau Philomene One"/>
              </a:rPr>
              <a:t>Outlook</a:t>
            </a:r>
            <a:endParaRPr i="0" u="none" cap="none" strike="noStrike">
              <a:solidFill>
                <a:srgbClr val="DD0079"/>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Paramètres &gt; Général &gt; Stockage ou Fichier &gt; Outils pour visualiser l’espace de stockage actuellement utilisé</a:t>
            </a:r>
            <a:endParaRPr i="0" u="none" cap="none" strike="noStrike">
              <a:latin typeface="Chau Philomene One"/>
              <a:ea typeface="Chau Philomene One"/>
              <a:cs typeface="Chau Philomene One"/>
              <a:sym typeface="Chau Philomene One"/>
            </a:endParaRPr>
          </a:p>
          <a:p>
            <a:pPr indent="-317290" lvl="0" marL="457200" marR="0" rtl="0" algn="l">
              <a:lnSpc>
                <a:spcPct val="100000"/>
              </a:lnSpc>
              <a:spcBef>
                <a:spcPts val="0"/>
              </a:spcBef>
              <a:spcAft>
                <a:spcPts val="0"/>
              </a:spcAft>
              <a:buClr>
                <a:srgbClr val="DD0079"/>
              </a:buClr>
              <a:buSzPts val="1400"/>
              <a:buFont typeface="Chau Philomene One"/>
              <a:buChar char="-"/>
            </a:pPr>
            <a:r>
              <a:rPr b="1" i="1" lang="en-US" u="none" cap="none" strike="noStrike">
                <a:solidFill>
                  <a:srgbClr val="DD0079"/>
                </a:solidFill>
                <a:latin typeface="Chau Philomene One"/>
                <a:ea typeface="Chau Philomene One"/>
                <a:cs typeface="Chau Philomene One"/>
                <a:sym typeface="Chau Philomene One"/>
              </a:rPr>
              <a:t>Sous </a:t>
            </a:r>
            <a:r>
              <a:rPr b="1" i="1" lang="en-US">
                <a:solidFill>
                  <a:srgbClr val="DD0079"/>
                </a:solidFill>
                <a:latin typeface="Chau Philomene One"/>
                <a:ea typeface="Chau Philomene One"/>
                <a:cs typeface="Chau Philomene One"/>
                <a:sym typeface="Chau Philomene One"/>
              </a:rPr>
              <a:t>Gmail</a:t>
            </a:r>
            <a:endParaRPr i="0" u="none" cap="none" strike="noStrike">
              <a:solidFill>
                <a:srgbClr val="DD0079"/>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 </a:t>
            </a:r>
            <a:r>
              <a:rPr lang="en-US">
                <a:latin typeface="Chau Philomene One"/>
                <a:ea typeface="Chau Philomene One"/>
                <a:cs typeface="Chau Philomene One"/>
                <a:sym typeface="Chau Philomene One"/>
              </a:rPr>
              <a:t>Information visible en bas de l’écran ou sous Photo de profil &gt; Gérer votre compte Google</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 &gt; Espace de stockage associé à votre compte &gt; Gérer l’espace de stockage</a:t>
            </a:r>
            <a:endParaRPr i="0" sz="1500" u="none" cap="none" strike="noStrike">
              <a:latin typeface="Chau Philomene One"/>
              <a:ea typeface="Chau Philomene One"/>
              <a:cs typeface="Chau Philomene One"/>
              <a:sym typeface="Chau Philomene One"/>
            </a:endParaRPr>
          </a:p>
        </p:txBody>
      </p:sp>
      <p:sp>
        <p:nvSpPr>
          <p:cNvPr id="592" name="Google Shape;592;p75"/>
          <p:cNvSpPr txBox="1"/>
          <p:nvPr/>
        </p:nvSpPr>
        <p:spPr>
          <a:xfrm>
            <a:off x="318225" y="4736450"/>
            <a:ext cx="2523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Poppins"/>
                <a:ea typeface="Poppins"/>
                <a:cs typeface="Poppins"/>
                <a:sym typeface="Poppins"/>
              </a:rPr>
              <a:t>Cf guide sur le nettoyage des mails</a:t>
            </a:r>
            <a:endParaRPr sz="700">
              <a:latin typeface="Poppins"/>
              <a:ea typeface="Poppins"/>
              <a:cs typeface="Poppins"/>
              <a:sym typeface="Poppins"/>
            </a:endParaRPr>
          </a:p>
        </p:txBody>
      </p:sp>
      <p:sp>
        <p:nvSpPr>
          <p:cNvPr id="593" name="Google Shape;593;p7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594" name="Google Shape;594;p75"/>
          <p:cNvSpPr/>
          <p:nvPr/>
        </p:nvSpPr>
        <p:spPr>
          <a:xfrm>
            <a:off x="6324600" y="2919000"/>
            <a:ext cx="4320000" cy="43200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5" name="Google Shape;595;p75"/>
          <p:cNvSpPr txBox="1"/>
          <p:nvPr/>
        </p:nvSpPr>
        <p:spPr>
          <a:xfrm>
            <a:off x="6781800" y="3810000"/>
            <a:ext cx="2314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DD0079"/>
                </a:solidFill>
                <a:latin typeface="Chau Philomene One"/>
                <a:ea typeface="Chau Philomene One"/>
                <a:cs typeface="Chau Philomene One"/>
                <a:sym typeface="Chau Philomene One"/>
              </a:rPr>
              <a:t>Et on n’oublie pas de vider la corbeille si ce n’est pas déjà fait !</a:t>
            </a:r>
            <a:endParaRPr sz="1600">
              <a:solidFill>
                <a:srgbClr val="DD0079"/>
              </a:solidFill>
              <a:latin typeface="Chau Philomene One"/>
              <a:ea typeface="Chau Philomene One"/>
              <a:cs typeface="Chau Philomene One"/>
              <a:sym typeface="Chau Philomene On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9" name="Shape 599"/>
        <p:cNvGrpSpPr/>
        <p:nvPr/>
      </p:nvGrpSpPr>
      <p:grpSpPr>
        <a:xfrm>
          <a:off x="0" y="0"/>
          <a:ext cx="0" cy="0"/>
          <a:chOff x="0" y="0"/>
          <a:chExt cx="0" cy="0"/>
        </a:xfrm>
      </p:grpSpPr>
      <p:sp>
        <p:nvSpPr>
          <p:cNvPr id="600" name="Google Shape;600;p76"/>
          <p:cNvSpPr/>
          <p:nvPr/>
        </p:nvSpPr>
        <p:spPr>
          <a:xfrm>
            <a:off x="3041280" y="1104480"/>
            <a:ext cx="2689800" cy="2689800"/>
          </a:xfrm>
          <a:prstGeom prst="ellipse">
            <a:avLst/>
          </a:prstGeom>
          <a:noFill/>
          <a:ln cap="flat" cmpd="sng" w="38150">
            <a:solidFill>
              <a:srgbClr val="3E8DDC"/>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87C7"/>
              </a:solidFill>
            </a:endParaRPr>
          </a:p>
        </p:txBody>
      </p:sp>
      <p:sp>
        <p:nvSpPr>
          <p:cNvPr id="601" name="Google Shape;601;p76"/>
          <p:cNvSpPr/>
          <p:nvPr/>
        </p:nvSpPr>
        <p:spPr>
          <a:xfrm>
            <a:off x="555120" y="482400"/>
            <a:ext cx="30264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400">
                <a:solidFill>
                  <a:srgbClr val="3E8DDC"/>
                </a:solidFill>
              </a:rPr>
              <a:t>I </a:t>
            </a:r>
            <a:r>
              <a:rPr i="0" lang="en-US" sz="2300" u="none" cap="none" strike="noStrike">
                <a:solidFill>
                  <a:srgbClr val="3E8DDC"/>
                </a:solidFill>
                <a:latin typeface="Chau Philomene One"/>
                <a:ea typeface="Chau Philomene One"/>
                <a:cs typeface="Chau Philomene One"/>
                <a:sym typeface="Chau Philomene One"/>
              </a:rPr>
              <a:t>Nettoyer </a:t>
            </a:r>
            <a:r>
              <a:rPr lang="en-US" sz="2300">
                <a:solidFill>
                  <a:srgbClr val="3E8DDC"/>
                </a:solidFill>
                <a:latin typeface="Chau Philomene One"/>
                <a:ea typeface="Chau Philomene One"/>
                <a:cs typeface="Chau Philomene One"/>
                <a:sym typeface="Chau Philomene One"/>
              </a:rPr>
              <a:t>ses mails</a:t>
            </a:r>
            <a:endParaRPr i="0" sz="2300" u="none" cap="none" strike="noStrike">
              <a:solidFill>
                <a:srgbClr val="3E8DDC"/>
              </a:solidFill>
              <a:latin typeface="Chau Philomene One"/>
              <a:ea typeface="Chau Philomene One"/>
              <a:cs typeface="Chau Philomene One"/>
              <a:sym typeface="Chau Philomene One"/>
            </a:endParaRPr>
          </a:p>
        </p:txBody>
      </p:sp>
      <p:sp>
        <p:nvSpPr>
          <p:cNvPr id="602" name="Google Shape;602;p76"/>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6"/>
          <p:cNvSpPr/>
          <p:nvPr/>
        </p:nvSpPr>
        <p:spPr>
          <a:xfrm>
            <a:off x="5073850" y="1308480"/>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6"/>
          <p:cNvSpPr/>
          <p:nvPr/>
        </p:nvSpPr>
        <p:spPr>
          <a:xfrm>
            <a:off x="4634345" y="3529245"/>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605" name="Google Shape;605;p76"/>
          <p:cNvSpPr/>
          <p:nvPr/>
        </p:nvSpPr>
        <p:spPr>
          <a:xfrm>
            <a:off x="2896560" y="1908360"/>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6"/>
          <p:cNvSpPr/>
          <p:nvPr/>
        </p:nvSpPr>
        <p:spPr>
          <a:xfrm>
            <a:off x="5785948" y="677975"/>
            <a:ext cx="3069000" cy="18672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1500">
                <a:solidFill>
                  <a:srgbClr val="000000"/>
                </a:solidFill>
                <a:latin typeface="Chau Philomene One"/>
                <a:ea typeface="Chau Philomene One"/>
                <a:cs typeface="Chau Philomene One"/>
                <a:sym typeface="Chau Philomene One"/>
              </a:rPr>
              <a:t>Trier et supprimer</a:t>
            </a:r>
            <a:r>
              <a:rPr i="0" lang="en-US" sz="1500" u="none" cap="none" strike="noStrike">
                <a:solidFill>
                  <a:srgbClr val="000000"/>
                </a:solidFill>
                <a:latin typeface="Chau Philomene One"/>
                <a:ea typeface="Chau Philomene One"/>
                <a:cs typeface="Chau Philomene One"/>
                <a:sym typeface="Chau Philomene One"/>
              </a:rPr>
              <a:t> mes </a:t>
            </a:r>
            <a:r>
              <a:rPr lang="en-US" sz="1500">
                <a:solidFill>
                  <a:srgbClr val="000000"/>
                </a:solidFill>
                <a:latin typeface="Chau Philomene One"/>
                <a:ea typeface="Chau Philomene One"/>
                <a:cs typeface="Chau Philomene One"/>
                <a:sym typeface="Chau Philomene One"/>
              </a:rPr>
              <a:t>mails</a:t>
            </a:r>
            <a:endParaRPr i="0" sz="1500" u="none" cap="none" strike="noStrike">
              <a:solidFill>
                <a:srgbClr val="000000"/>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rPr lang="en-US" sz="1000">
                <a:solidFill>
                  <a:schemeClr val="dk1"/>
                </a:solidFill>
              </a:rPr>
              <a:t>1 - Commencer par supprimer les mails les plus lourds en les triant pa</a:t>
            </a:r>
            <a:r>
              <a:rPr lang="en-US" sz="1000">
                <a:solidFill>
                  <a:schemeClr val="dk1"/>
                </a:solidFill>
              </a:rPr>
              <a:t>r poids, ou pièce jointe</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2 - Supprimer des catégories de mails similaires (projet passé, mails automatiques etc)</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3 - Ne conserver que le dernier message d’une conversation.</a:t>
            </a:r>
            <a:endParaRPr sz="1000"/>
          </a:p>
        </p:txBody>
      </p:sp>
      <p:sp>
        <p:nvSpPr>
          <p:cNvPr id="607" name="Google Shape;607;p76"/>
          <p:cNvSpPr/>
          <p:nvPr/>
        </p:nvSpPr>
        <p:spPr>
          <a:xfrm>
            <a:off x="5457250" y="3361650"/>
            <a:ext cx="3538200" cy="18672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lang="en-US" sz="1500">
                <a:solidFill>
                  <a:schemeClr val="dk1"/>
                </a:solidFill>
                <a:latin typeface="Chau Philomene One"/>
                <a:ea typeface="Chau Philomene One"/>
                <a:cs typeface="Chau Philomene One"/>
                <a:sym typeface="Chau Philomene One"/>
              </a:rPr>
              <a:t>Prendre de nouvelles habitudes</a:t>
            </a:r>
            <a:endParaRPr i="0" sz="1500" u="none" cap="none" strike="noStrike">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sz="1000">
                <a:solidFill>
                  <a:schemeClr val="dk1"/>
                </a:solidFill>
              </a:rPr>
              <a:t>1 - Écrire des mails le plus léger possible : cibler les destinataires, compresser les pièces jointes ou utiliser des liens ou un site de dépôt temporaire et privilégier la messagerie instantanée ou le téléphone.</a:t>
            </a:r>
            <a:endParaRPr sz="1000">
              <a:solidFill>
                <a:schemeClr val="dk1"/>
              </a:solidFill>
            </a:endParaRPr>
          </a:p>
          <a:p>
            <a:pPr indent="0" lvl="0" marL="0" rtl="0" algn="just">
              <a:spcBef>
                <a:spcPts val="0"/>
              </a:spcBef>
              <a:spcAft>
                <a:spcPts val="0"/>
              </a:spcAft>
              <a:buNone/>
            </a:pPr>
            <a:r>
              <a:rPr lang="en-US" sz="1000">
                <a:solidFill>
                  <a:schemeClr val="dk1"/>
                </a:solidFill>
              </a:rPr>
              <a:t>2 - Mettre en place des règles de vidage automatique de la corbeille.</a:t>
            </a:r>
            <a:endParaRPr sz="1000">
              <a:solidFill>
                <a:schemeClr val="dk1"/>
              </a:solidFill>
            </a:endParaRPr>
          </a:p>
          <a:p>
            <a:pPr indent="0" lvl="0" marL="0" rtl="0" algn="just">
              <a:spcBef>
                <a:spcPts val="0"/>
              </a:spcBef>
              <a:spcAft>
                <a:spcPts val="0"/>
              </a:spcAft>
              <a:buNone/>
            </a:pPr>
            <a:r>
              <a:rPr lang="en-US" sz="1000">
                <a:solidFill>
                  <a:schemeClr val="dk1"/>
                </a:solidFill>
              </a:rPr>
              <a:t>3 - Se désabonner des newsletters non lues ou privilégier les flux RSS</a:t>
            </a:r>
            <a:endParaRPr sz="1000">
              <a:solidFill>
                <a:schemeClr val="dk1"/>
              </a:solidFill>
            </a:endParaRPr>
          </a:p>
          <a:p>
            <a:pPr indent="0" lvl="0" marL="0" rtl="0" algn="just">
              <a:spcBef>
                <a:spcPts val="0"/>
              </a:spcBef>
              <a:spcAft>
                <a:spcPts val="0"/>
              </a:spcAft>
              <a:buNone/>
            </a:pPr>
            <a:r>
              <a:rPr lang="en-US" sz="1000">
                <a:solidFill>
                  <a:schemeClr val="dk1"/>
                </a:solidFill>
              </a:rPr>
              <a:t>4 - </a:t>
            </a:r>
            <a:r>
              <a:rPr lang="en-US" sz="1000">
                <a:solidFill>
                  <a:schemeClr val="dk1"/>
                </a:solidFill>
              </a:rPr>
              <a:t>Méthode Inbox Zero</a:t>
            </a:r>
            <a:endParaRPr sz="1000"/>
          </a:p>
        </p:txBody>
      </p:sp>
      <p:sp>
        <p:nvSpPr>
          <p:cNvPr id="608" name="Google Shape;608;p76"/>
          <p:cNvSpPr/>
          <p:nvPr/>
        </p:nvSpPr>
        <p:spPr>
          <a:xfrm>
            <a:off x="107640" y="1524000"/>
            <a:ext cx="2757900" cy="1716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1500">
                <a:solidFill>
                  <a:srgbClr val="000000"/>
                </a:solidFill>
                <a:latin typeface="Chau Philomene One"/>
                <a:ea typeface="Chau Philomene One"/>
                <a:cs typeface="Chau Philomene One"/>
                <a:sym typeface="Chau Philomene One"/>
              </a:rPr>
              <a:t>Ranger mes mails</a:t>
            </a:r>
            <a:endParaRPr i="0" sz="1500" u="none" cap="none" strike="noStrike">
              <a:solidFill>
                <a:srgbClr val="00000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rtl="0" algn="just">
              <a:spcBef>
                <a:spcPts val="0"/>
              </a:spcBef>
              <a:spcAft>
                <a:spcPts val="0"/>
              </a:spcAft>
              <a:buClr>
                <a:schemeClr val="dk1"/>
              </a:buClr>
              <a:buFont typeface="Arial"/>
              <a:buNone/>
            </a:pPr>
            <a:r>
              <a:rPr lang="en-US" sz="1000">
                <a:solidFill>
                  <a:schemeClr val="dk1"/>
                </a:solidFill>
              </a:rPr>
              <a:t>1- Ranger vos mails permet d’identifier plus rapidement les mails importants à conserver et ceux qui ne nécessitent pas conservation</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2 - Peut-être identifiez-vous des mails que vous ne lisez jamais ?</a:t>
            </a:r>
            <a:endParaRPr sz="1000"/>
          </a:p>
          <a:p>
            <a:pPr indent="0" lvl="0" marL="343080" marR="0" rtl="0" algn="r">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609" name="Google Shape;609;p76"/>
          <p:cNvSpPr txBox="1"/>
          <p:nvPr/>
        </p:nvSpPr>
        <p:spPr>
          <a:xfrm>
            <a:off x="2896550" y="18935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01</a:t>
            </a:r>
            <a:endParaRPr sz="1200">
              <a:solidFill>
                <a:srgbClr val="FFFFFF"/>
              </a:solidFill>
            </a:endParaRPr>
          </a:p>
        </p:txBody>
      </p:sp>
      <p:sp>
        <p:nvSpPr>
          <p:cNvPr id="610" name="Google Shape;610;p76"/>
          <p:cNvSpPr txBox="1"/>
          <p:nvPr/>
        </p:nvSpPr>
        <p:spPr>
          <a:xfrm>
            <a:off x="5073850" y="1293625"/>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02</a:t>
            </a:r>
            <a:endParaRPr sz="1200">
              <a:solidFill>
                <a:srgbClr val="FFFFFF"/>
              </a:solidFill>
            </a:endParaRPr>
          </a:p>
        </p:txBody>
      </p:sp>
      <p:sp>
        <p:nvSpPr>
          <p:cNvPr id="611" name="Google Shape;611;p76"/>
          <p:cNvSpPr txBox="1"/>
          <p:nvPr/>
        </p:nvSpPr>
        <p:spPr>
          <a:xfrm>
            <a:off x="4634350" y="35144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03</a:t>
            </a:r>
            <a:endParaRPr sz="1200">
              <a:solidFill>
                <a:srgbClr val="FFFFFF"/>
              </a:solidFill>
            </a:endParaRPr>
          </a:p>
        </p:txBody>
      </p:sp>
      <p:pic>
        <p:nvPicPr>
          <p:cNvPr id="612" name="Google Shape;612;p76"/>
          <p:cNvPicPr preferRelativeResize="0"/>
          <p:nvPr/>
        </p:nvPicPr>
        <p:blipFill rotWithShape="1">
          <a:blip r:embed="rId3">
            <a:alphaModFix/>
          </a:blip>
          <a:srcRect b="33203" l="14727" r="59880" t="39810"/>
          <a:stretch/>
        </p:blipFill>
        <p:spPr>
          <a:xfrm>
            <a:off x="2655550" y="1184800"/>
            <a:ext cx="2757900" cy="2072168"/>
          </a:xfrm>
          <a:prstGeom prst="rect">
            <a:avLst/>
          </a:prstGeom>
          <a:noFill/>
          <a:ln>
            <a:noFill/>
          </a:ln>
        </p:spPr>
      </p:pic>
      <p:sp>
        <p:nvSpPr>
          <p:cNvPr id="613" name="Google Shape;613;p76"/>
          <p:cNvSpPr/>
          <p:nvPr/>
        </p:nvSpPr>
        <p:spPr>
          <a:xfrm>
            <a:off x="-533400" y="2971800"/>
            <a:ext cx="2391300" cy="24129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14" name="Google Shape;614;p76"/>
          <p:cNvPicPr preferRelativeResize="0"/>
          <p:nvPr/>
        </p:nvPicPr>
        <p:blipFill rotWithShape="1">
          <a:blip r:embed="rId4">
            <a:alphaModFix/>
          </a:blip>
          <a:srcRect b="25485" l="34988" r="41371" t="25700"/>
          <a:stretch/>
        </p:blipFill>
        <p:spPr>
          <a:xfrm flipH="1" rot="-171778">
            <a:off x="1202553" y="3389680"/>
            <a:ext cx="1414490" cy="1577146"/>
          </a:xfrm>
          <a:prstGeom prst="rect">
            <a:avLst/>
          </a:prstGeom>
          <a:noFill/>
          <a:ln>
            <a:noFill/>
          </a:ln>
        </p:spPr>
      </p:pic>
      <p:pic>
        <p:nvPicPr>
          <p:cNvPr id="615" name="Google Shape;615;p76"/>
          <p:cNvPicPr preferRelativeResize="0"/>
          <p:nvPr/>
        </p:nvPicPr>
        <p:blipFill rotWithShape="1">
          <a:blip r:embed="rId5">
            <a:alphaModFix/>
          </a:blip>
          <a:srcRect b="0" l="8658" r="13755" t="8800"/>
          <a:stretch/>
        </p:blipFill>
        <p:spPr>
          <a:xfrm>
            <a:off x="8130550" y="140081"/>
            <a:ext cx="835374" cy="69472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9" name="Shape 619"/>
        <p:cNvGrpSpPr/>
        <p:nvPr/>
      </p:nvGrpSpPr>
      <p:grpSpPr>
        <a:xfrm>
          <a:off x="0" y="0"/>
          <a:ext cx="0" cy="0"/>
          <a:chOff x="0" y="0"/>
          <a:chExt cx="0" cy="0"/>
        </a:xfrm>
      </p:grpSpPr>
      <p:sp>
        <p:nvSpPr>
          <p:cNvPr id="620" name="Google Shape;620;p7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21" name="Google Shape;621;p77"/>
          <p:cNvSpPr/>
          <p:nvPr/>
        </p:nvSpPr>
        <p:spPr>
          <a:xfrm>
            <a:off x="-649200" y="-573000"/>
            <a:ext cx="3240000" cy="3240000"/>
          </a:xfrm>
          <a:prstGeom prst="ellipse">
            <a:avLst/>
          </a:prstGeom>
          <a:solidFill>
            <a:srgbClr val="FFD100"/>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622" name="Google Shape;622;p77"/>
          <p:cNvSpPr/>
          <p:nvPr/>
        </p:nvSpPr>
        <p:spPr>
          <a:xfrm>
            <a:off x="533400" y="3189300"/>
            <a:ext cx="41910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900"/>
              <a:buFont typeface="Arial"/>
              <a:buNone/>
            </a:pPr>
            <a:r>
              <a:rPr lang="en-US" sz="3600">
                <a:solidFill>
                  <a:srgbClr val="3E8DDC"/>
                </a:solidFill>
                <a:latin typeface="Chau Philomene One"/>
                <a:ea typeface="Chau Philomene One"/>
                <a:cs typeface="Chau Philomene One"/>
                <a:sym typeface="Chau Philomene One"/>
              </a:rPr>
              <a:t>Et si on nettoyait notre mobile ?</a:t>
            </a:r>
            <a:br>
              <a:rPr b="0" i="0" lang="en-US" sz="2900" u="none" cap="none" strike="noStrike">
                <a:solidFill>
                  <a:srgbClr val="3E8DDC"/>
                </a:solidFill>
                <a:latin typeface="Chau Philomene One"/>
                <a:ea typeface="Chau Philomene One"/>
                <a:cs typeface="Chau Philomene One"/>
                <a:sym typeface="Chau Philomene One"/>
              </a:rPr>
            </a:br>
            <a:endParaRPr b="0" i="0" sz="2900" u="none" cap="none" strike="noStrike">
              <a:solidFill>
                <a:srgbClr val="3E8DDC"/>
              </a:solidFill>
              <a:latin typeface="Chau Philomene One"/>
              <a:ea typeface="Chau Philomene One"/>
              <a:cs typeface="Chau Philomene One"/>
              <a:sym typeface="Chau Philomene One"/>
            </a:endParaRPr>
          </a:p>
        </p:txBody>
      </p:sp>
      <p:pic>
        <p:nvPicPr>
          <p:cNvPr id="623" name="Google Shape;623;p77"/>
          <p:cNvPicPr preferRelativeResize="0"/>
          <p:nvPr/>
        </p:nvPicPr>
        <p:blipFill rotWithShape="1">
          <a:blip r:embed="rId3">
            <a:alphaModFix/>
          </a:blip>
          <a:srcRect b="23510" l="40024" r="41585" t="26424"/>
          <a:stretch/>
        </p:blipFill>
        <p:spPr>
          <a:xfrm>
            <a:off x="393800" y="313676"/>
            <a:ext cx="1154000" cy="1696475"/>
          </a:xfrm>
          <a:prstGeom prst="rect">
            <a:avLst/>
          </a:prstGeom>
          <a:noFill/>
          <a:ln>
            <a:noFill/>
          </a:ln>
        </p:spPr>
      </p:pic>
      <p:pic>
        <p:nvPicPr>
          <p:cNvPr id="624" name="Google Shape;624;p77"/>
          <p:cNvPicPr preferRelativeResize="0"/>
          <p:nvPr/>
        </p:nvPicPr>
        <p:blipFill>
          <a:blip r:embed="rId4">
            <a:alphaModFix/>
          </a:blip>
          <a:stretch>
            <a:fillRect/>
          </a:stretch>
        </p:blipFill>
        <p:spPr>
          <a:xfrm>
            <a:off x="4370300" y="0"/>
            <a:ext cx="4773700"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8" name="Shape 628"/>
        <p:cNvGrpSpPr/>
        <p:nvPr/>
      </p:nvGrpSpPr>
      <p:grpSpPr>
        <a:xfrm>
          <a:off x="0" y="0"/>
          <a:ext cx="0" cy="0"/>
          <a:chOff x="0" y="0"/>
          <a:chExt cx="0" cy="0"/>
        </a:xfrm>
      </p:grpSpPr>
      <p:sp>
        <p:nvSpPr>
          <p:cNvPr id="629" name="Google Shape;629;p78"/>
          <p:cNvSpPr/>
          <p:nvPr/>
        </p:nvSpPr>
        <p:spPr>
          <a:xfrm>
            <a:off x="497880" y="762000"/>
            <a:ext cx="74001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lang="en-US" sz="2300">
                <a:solidFill>
                  <a:srgbClr val="3E8DDC"/>
                </a:solidFill>
                <a:latin typeface="Chau Philomene One"/>
                <a:ea typeface="Chau Philomene One"/>
                <a:cs typeface="Chau Philomene One"/>
                <a:sym typeface="Chau Philomene One"/>
              </a:rPr>
              <a:t>Pour la mesure d’impact de l’événement, merci d’indiquer à la fin de cet échange le nombre et le poids des données que vous avez supprimés !</a:t>
            </a:r>
            <a:endParaRPr i="0" sz="2300" u="none" cap="none" strike="noStrike">
              <a:solidFill>
                <a:srgbClr val="3E8DDC"/>
              </a:solidFill>
              <a:latin typeface="Chau Philomene One"/>
              <a:ea typeface="Chau Philomene One"/>
              <a:cs typeface="Chau Philomene One"/>
              <a:sym typeface="Chau Philomene One"/>
            </a:endParaRPr>
          </a:p>
        </p:txBody>
      </p:sp>
      <p:sp>
        <p:nvSpPr>
          <p:cNvPr id="630" name="Google Shape;630;p78"/>
          <p:cNvSpPr/>
          <p:nvPr/>
        </p:nvSpPr>
        <p:spPr>
          <a:xfrm>
            <a:off x="497880" y="2105640"/>
            <a:ext cx="75150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Pour commencer, faisons un diagnostic de l’espace disponible sur votre mobile :</a:t>
            </a:r>
            <a:endParaRPr i="0" u="none" cap="none" strike="noStrike">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317289" lvl="0" marL="457200" marR="0" rtl="0" algn="just">
              <a:lnSpc>
                <a:spcPct val="100000"/>
              </a:lnSpc>
              <a:spcBef>
                <a:spcPts val="0"/>
              </a:spcBef>
              <a:spcAft>
                <a:spcPts val="0"/>
              </a:spcAft>
              <a:buClr>
                <a:srgbClr val="DD0079"/>
              </a:buClr>
              <a:buSzPts val="1400"/>
              <a:buFont typeface="Chau Philomene One"/>
              <a:buChar char="-"/>
            </a:pPr>
            <a:r>
              <a:rPr i="1" lang="en-US" u="none" cap="none" strike="noStrike">
                <a:solidFill>
                  <a:srgbClr val="DD0079"/>
                </a:solidFill>
                <a:latin typeface="Chau Philomene One"/>
                <a:ea typeface="Chau Philomene One"/>
                <a:cs typeface="Chau Philomene One"/>
                <a:sym typeface="Chau Philomene One"/>
              </a:rPr>
              <a:t>Sous Android </a:t>
            </a:r>
            <a:endParaRPr i="0" u="none" cap="none" strike="noStrike">
              <a:solidFill>
                <a:srgbClr val="DD0079"/>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 Paramètres &gt; Stockage pour visualiser l’espace de stockage actuellement utilisé</a:t>
            </a:r>
            <a:endParaRPr i="0" u="none" cap="none" strike="noStrike">
              <a:latin typeface="Chau Philomene One"/>
              <a:ea typeface="Chau Philomene One"/>
              <a:cs typeface="Chau Philomene One"/>
              <a:sym typeface="Chau Philomene One"/>
            </a:endParaRPr>
          </a:p>
          <a:p>
            <a:pPr indent="-317289" lvl="0" marL="457200" marR="0" rtl="0" algn="just">
              <a:lnSpc>
                <a:spcPct val="100000"/>
              </a:lnSpc>
              <a:spcBef>
                <a:spcPts val="0"/>
              </a:spcBef>
              <a:spcAft>
                <a:spcPts val="0"/>
              </a:spcAft>
              <a:buClr>
                <a:srgbClr val="DD0079"/>
              </a:buClr>
              <a:buSzPts val="1400"/>
              <a:buFont typeface="Chau Philomene One"/>
              <a:buChar char="-"/>
            </a:pPr>
            <a:r>
              <a:rPr i="1" lang="en-US" u="none" cap="none" strike="noStrike">
                <a:solidFill>
                  <a:srgbClr val="DD0079"/>
                </a:solidFill>
                <a:latin typeface="Chau Philomene One"/>
                <a:ea typeface="Chau Philomene One"/>
                <a:cs typeface="Chau Philomene One"/>
                <a:sym typeface="Chau Philomene One"/>
              </a:rPr>
              <a:t>Sous iOs </a:t>
            </a:r>
            <a:endParaRPr i="0" u="none" cap="none" strike="noStrike">
              <a:solidFill>
                <a:srgbClr val="DD0079"/>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 Réglages &gt; Général &gt; Stockage</a:t>
            </a:r>
            <a:endParaRPr i="0" u="none" cap="none" strike="noStrike">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Vous pouvez ainsi visualiser ce qui prend le plus d’espace sur votre mobile.</a:t>
            </a:r>
            <a:endParaRPr i="0" u="none" cap="none" strike="noStrike">
              <a:latin typeface="Chau Philomene One"/>
              <a:ea typeface="Chau Philomene One"/>
              <a:cs typeface="Chau Philomene One"/>
              <a:sym typeface="Chau Philomene One"/>
            </a:endParaRPr>
          </a:p>
        </p:txBody>
      </p:sp>
      <p:sp>
        <p:nvSpPr>
          <p:cNvPr id="631" name="Google Shape;631;p78"/>
          <p:cNvSpPr txBox="1"/>
          <p:nvPr/>
        </p:nvSpPr>
        <p:spPr>
          <a:xfrm>
            <a:off x="318225" y="4736450"/>
            <a:ext cx="300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Poppins"/>
                <a:ea typeface="Poppins"/>
                <a:cs typeface="Poppins"/>
                <a:sym typeface="Poppins"/>
              </a:rPr>
              <a:t>Cf guide sur le nettoyage des smartphones &amp; tablettes</a:t>
            </a:r>
            <a:endParaRPr sz="700">
              <a:latin typeface="Poppins"/>
              <a:ea typeface="Poppins"/>
              <a:cs typeface="Poppins"/>
              <a:sym typeface="Poppins"/>
            </a:endParaRPr>
          </a:p>
        </p:txBody>
      </p:sp>
      <p:sp>
        <p:nvSpPr>
          <p:cNvPr id="632" name="Google Shape;632;p7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633" name="Google Shape;633;p78"/>
          <p:cNvPicPr preferRelativeResize="0"/>
          <p:nvPr/>
        </p:nvPicPr>
        <p:blipFill rotWithShape="1">
          <a:blip r:embed="rId3">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33" name="Google Shape;233;p43"/>
          <p:cNvSpPr/>
          <p:nvPr/>
        </p:nvSpPr>
        <p:spPr>
          <a:xfrm>
            <a:off x="-703504" y="-287377"/>
            <a:ext cx="3240000" cy="3240000"/>
          </a:xfrm>
          <a:prstGeom prst="ellipse">
            <a:avLst/>
          </a:prstGeom>
          <a:solidFill>
            <a:srgbClr val="FFD1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34" name="Google Shape;234;p43"/>
          <p:cNvSpPr txBox="1"/>
          <p:nvPr>
            <p:ph type="title"/>
          </p:nvPr>
        </p:nvSpPr>
        <p:spPr>
          <a:xfrm>
            <a:off x="2683520" y="5809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006D91"/>
              </a:buClr>
              <a:buSzPts val="3300"/>
              <a:buFont typeface="Calibri"/>
              <a:buNone/>
            </a:pPr>
            <a:r>
              <a:rPr lang="en-US">
                <a:solidFill>
                  <a:srgbClr val="DD0079"/>
                </a:solidFill>
                <a:latin typeface="Arial"/>
                <a:ea typeface="Arial"/>
                <a:cs typeface="Arial"/>
                <a:sym typeface="Arial"/>
              </a:rPr>
              <a:t>I</a:t>
            </a:r>
            <a:r>
              <a:rPr lang="en-US">
                <a:solidFill>
                  <a:srgbClr val="DD0079"/>
                </a:solidFill>
                <a:latin typeface="Chau Philomene One"/>
                <a:ea typeface="Chau Philomene One"/>
                <a:cs typeface="Chau Philomene One"/>
                <a:sym typeface="Chau Philomene One"/>
              </a:rPr>
              <a:t> Le numérique et son impact</a:t>
            </a:r>
            <a:endParaRPr>
              <a:solidFill>
                <a:srgbClr val="DD0079"/>
              </a:solidFill>
              <a:latin typeface="Chau Philomene One"/>
              <a:ea typeface="Chau Philomene One"/>
              <a:cs typeface="Chau Philomene One"/>
              <a:sym typeface="Chau Philomene One"/>
            </a:endParaRPr>
          </a:p>
        </p:txBody>
      </p:sp>
      <p:sp>
        <p:nvSpPr>
          <p:cNvPr id="235" name="Google Shape;235;p43"/>
          <p:cNvSpPr txBox="1"/>
          <p:nvPr>
            <p:ph idx="1" type="body"/>
          </p:nvPr>
        </p:nvSpPr>
        <p:spPr>
          <a:xfrm>
            <a:off x="2833665" y="1822441"/>
            <a:ext cx="42690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chemeClr val="lt1"/>
              </a:buClr>
              <a:buSzPts val="2100"/>
              <a:buNone/>
            </a:pPr>
            <a:r>
              <a:rPr lang="en-US" sz="1700">
                <a:solidFill>
                  <a:srgbClr val="DD0079"/>
                </a:solidFill>
                <a:latin typeface="Chau Philomene One"/>
                <a:ea typeface="Chau Philomene One"/>
                <a:cs typeface="Chau Philomene One"/>
                <a:sym typeface="Chau Philomene One"/>
              </a:rPr>
              <a:t>L’Accord de Paris, pour rester </a:t>
            </a:r>
            <a:br>
              <a:rPr lang="en-US" sz="1700">
                <a:solidFill>
                  <a:srgbClr val="DD0079"/>
                </a:solidFill>
                <a:latin typeface="Chau Philomene One"/>
                <a:ea typeface="Chau Philomene One"/>
                <a:cs typeface="Chau Philomene One"/>
                <a:sym typeface="Chau Philomene One"/>
              </a:rPr>
            </a:br>
            <a:r>
              <a:rPr lang="en-US" sz="1700">
                <a:latin typeface="Chau Philomene One"/>
                <a:ea typeface="Chau Philomene One"/>
                <a:cs typeface="Chau Philomene One"/>
                <a:sym typeface="Chau Philomene One"/>
              </a:rPr>
              <a:t>sous un réchauffement de 2°C </a:t>
            </a:r>
            <a:br>
              <a:rPr lang="en-US" sz="1700">
                <a:solidFill>
                  <a:srgbClr val="DD0079"/>
                </a:solidFill>
                <a:latin typeface="Chau Philomene One"/>
                <a:ea typeface="Chau Philomene One"/>
                <a:cs typeface="Chau Philomene One"/>
                <a:sym typeface="Chau Philomene One"/>
              </a:rPr>
            </a:br>
            <a:r>
              <a:rPr lang="en-US" sz="1700">
                <a:solidFill>
                  <a:srgbClr val="DD0079"/>
                </a:solidFill>
                <a:latin typeface="Chau Philomene One"/>
                <a:ea typeface="Chau Philomene One"/>
                <a:cs typeface="Chau Philomene One"/>
                <a:sym typeface="Chau Philomene One"/>
              </a:rPr>
              <a:t>implique de : </a:t>
            </a:r>
            <a:r>
              <a:rPr lang="en-US">
                <a:solidFill>
                  <a:srgbClr val="DD0079"/>
                </a:solidFill>
              </a:rPr>
              <a:t> </a:t>
            </a:r>
            <a:endParaRPr>
              <a:solidFill>
                <a:srgbClr val="DD0079"/>
              </a:solidFill>
            </a:endParaRPr>
          </a:p>
        </p:txBody>
      </p:sp>
      <p:sp>
        <p:nvSpPr>
          <p:cNvPr id="236" name="Google Shape;236;p43"/>
          <p:cNvSpPr/>
          <p:nvPr/>
        </p:nvSpPr>
        <p:spPr>
          <a:xfrm>
            <a:off x="1761025" y="2773550"/>
            <a:ext cx="6021900" cy="20190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150000"/>
              </a:lnSpc>
              <a:spcBef>
                <a:spcPts val="0"/>
              </a:spcBef>
              <a:spcAft>
                <a:spcPts val="0"/>
              </a:spcAft>
              <a:buClr>
                <a:srgbClr val="DD0079"/>
              </a:buClr>
              <a:buSzPts val="1600"/>
              <a:buFont typeface="Chau Philomene One"/>
              <a:buChar char="-"/>
            </a:pPr>
            <a:r>
              <a:rPr b="0" i="0" lang="en-US" sz="1600" u="none" cap="none" strike="noStrike">
                <a:solidFill>
                  <a:srgbClr val="DD0079"/>
                </a:solidFill>
                <a:latin typeface="Chau Philomene One"/>
                <a:ea typeface="Chau Philomene One"/>
                <a:cs typeface="Chau Philomene One"/>
                <a:sym typeface="Chau Philomene One"/>
              </a:rPr>
              <a:t>Diviser par 2 nos émissions de CO2 d’ici 2030</a:t>
            </a:r>
            <a:endParaRPr b="0" i="0" sz="1100" u="none" cap="none" strike="noStrike">
              <a:solidFill>
                <a:srgbClr val="DD0079"/>
              </a:solidFill>
              <a:latin typeface="Arial"/>
              <a:ea typeface="Arial"/>
              <a:cs typeface="Arial"/>
              <a:sym typeface="Arial"/>
            </a:endParaRPr>
          </a:p>
          <a:p>
            <a:pPr indent="-330200" lvl="0" marL="457200" marR="0" rtl="0" algn="l">
              <a:lnSpc>
                <a:spcPct val="150000"/>
              </a:lnSpc>
              <a:spcBef>
                <a:spcPts val="0"/>
              </a:spcBef>
              <a:spcAft>
                <a:spcPts val="0"/>
              </a:spcAft>
              <a:buClr>
                <a:srgbClr val="DD0079"/>
              </a:buClr>
              <a:buSzPts val="1600"/>
              <a:buFont typeface="Chau Philomene One"/>
              <a:buChar char="-"/>
            </a:pPr>
            <a:r>
              <a:rPr b="0" i="0" lang="en-US" sz="1600" u="none" cap="none" strike="noStrike">
                <a:solidFill>
                  <a:srgbClr val="DD0079"/>
                </a:solidFill>
                <a:latin typeface="Chau Philomene One"/>
                <a:ea typeface="Chau Philomene One"/>
                <a:cs typeface="Chau Philomene One"/>
                <a:sym typeface="Chau Philomene One"/>
              </a:rPr>
              <a:t>Les diviser par 5 d’ici 2050</a:t>
            </a:r>
            <a:endParaRPr b="0" i="0" sz="1100" u="none" cap="none" strike="noStrike">
              <a:solidFill>
                <a:srgbClr val="DD0079"/>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500"/>
              <a:buFont typeface="Arial"/>
              <a:buNone/>
            </a:pPr>
            <a:r>
              <a:t/>
            </a:r>
            <a:endParaRPr b="0" i="0" sz="1100" u="none" cap="none" strike="noStrike">
              <a:solidFill>
                <a:srgbClr val="DD0079"/>
              </a:solidFill>
              <a:latin typeface="Arial"/>
              <a:ea typeface="Arial"/>
              <a:cs typeface="Arial"/>
              <a:sym typeface="Arial"/>
            </a:endParaRPr>
          </a:p>
          <a:p>
            <a:pPr indent="0" lvl="0" marL="38100" marR="0" rtl="0" algn="l">
              <a:lnSpc>
                <a:spcPct val="150000"/>
              </a:lnSpc>
              <a:spcBef>
                <a:spcPts val="0"/>
              </a:spcBef>
              <a:spcAft>
                <a:spcPts val="0"/>
              </a:spcAft>
              <a:buClr>
                <a:srgbClr val="000000"/>
              </a:buClr>
              <a:buSzPts val="1500"/>
              <a:buFont typeface="Arial"/>
              <a:buNone/>
            </a:pPr>
            <a:r>
              <a:rPr b="0" i="0" lang="en-US" sz="1600" u="none" cap="none" strike="noStrike">
                <a:solidFill>
                  <a:srgbClr val="DD0079"/>
                </a:solidFill>
                <a:latin typeface="Chau Philomene One"/>
                <a:ea typeface="Chau Philomene One"/>
                <a:cs typeface="Chau Philomene One"/>
                <a:sym typeface="Chau Philomene One"/>
              </a:rPr>
              <a:t>	Pourtant il est en forte croissance</a:t>
            </a:r>
            <a:endParaRPr b="0" i="0" sz="1600" u="none" cap="none" strike="noStrike">
              <a:solidFill>
                <a:srgbClr val="DD0079"/>
              </a:solidFill>
              <a:latin typeface="Chau Philomene One"/>
              <a:ea typeface="Chau Philomene One"/>
              <a:cs typeface="Chau Philomene One"/>
              <a:sym typeface="Chau Philomene One"/>
            </a:endParaRPr>
          </a:p>
          <a:p>
            <a:pPr indent="0" lvl="0" marL="38100" marR="0" rtl="0" algn="l">
              <a:lnSpc>
                <a:spcPct val="150000"/>
              </a:lnSpc>
              <a:spcBef>
                <a:spcPts val="0"/>
              </a:spcBef>
              <a:spcAft>
                <a:spcPts val="0"/>
              </a:spcAft>
              <a:buClr>
                <a:srgbClr val="000000"/>
              </a:buClr>
              <a:buSzPts val="1500"/>
              <a:buFont typeface="Arial"/>
              <a:buNone/>
            </a:pPr>
            <a:r>
              <a:rPr b="0" i="0" lang="en-US" sz="1600" u="none" cap="none" strike="noStrike">
                <a:solidFill>
                  <a:srgbClr val="DD0079"/>
                </a:solidFill>
                <a:latin typeface="Chau Philomene One"/>
                <a:ea typeface="Chau Philomene One"/>
                <a:cs typeface="Chau Philomene One"/>
                <a:sym typeface="Chau Philomene One"/>
              </a:rPr>
              <a:t>		et c’est déjà </a:t>
            </a:r>
            <a:r>
              <a:rPr lang="en-US" sz="1600">
                <a:solidFill>
                  <a:srgbClr val="DD0079"/>
                </a:solidFill>
                <a:latin typeface="Chau Philomene One"/>
                <a:ea typeface="Chau Philomene One"/>
                <a:cs typeface="Chau Philomene One"/>
                <a:sym typeface="Chau Philomene One"/>
              </a:rPr>
              <a:t>presque </a:t>
            </a:r>
            <a:r>
              <a:rPr b="0" i="0" lang="en-US" sz="1600" u="none" cap="none" strike="noStrike">
                <a:solidFill>
                  <a:srgbClr val="DD0079"/>
                </a:solidFill>
                <a:latin typeface="Chau Philomene One"/>
                <a:ea typeface="Chau Philomene One"/>
                <a:cs typeface="Chau Philomene One"/>
                <a:sym typeface="Chau Philomene One"/>
              </a:rPr>
              <a:t>4% des GES …</a:t>
            </a:r>
            <a:endParaRPr b="0" i="0" sz="1600" u="none" cap="none" strike="noStrike">
              <a:solidFill>
                <a:srgbClr val="DD0079"/>
              </a:solidFill>
              <a:latin typeface="Chau Philomene One"/>
              <a:ea typeface="Chau Philomene One"/>
              <a:cs typeface="Chau Philomene One"/>
              <a:sym typeface="Chau Philomene One"/>
            </a:endParaRPr>
          </a:p>
          <a:p>
            <a:pPr indent="0" lvl="0" marL="38100" rtl="0" algn="l">
              <a:lnSpc>
                <a:spcPct val="150000"/>
              </a:lnSpc>
              <a:spcBef>
                <a:spcPts val="0"/>
              </a:spcBef>
              <a:spcAft>
                <a:spcPts val="0"/>
              </a:spcAft>
              <a:buClr>
                <a:schemeClr val="dk1"/>
              </a:buClr>
              <a:buSzPts val="1500"/>
              <a:buFont typeface="Arial"/>
              <a:buNone/>
            </a:pPr>
            <a:r>
              <a:rPr lang="en-US" sz="1600">
                <a:solidFill>
                  <a:schemeClr val="lt1"/>
                </a:solidFill>
                <a:latin typeface="Chau Philomene One"/>
                <a:ea typeface="Chau Philomene One"/>
                <a:cs typeface="Chau Philomene One"/>
                <a:sym typeface="Chau Philomene One"/>
              </a:rPr>
              <a:t>Le numérique doit faire sa part ! </a:t>
            </a:r>
            <a:endParaRPr sz="1100">
              <a:solidFill>
                <a:schemeClr val="lt1"/>
              </a:solidFill>
            </a:endParaRPr>
          </a:p>
          <a:p>
            <a:pPr indent="0" lvl="0" marL="38100" marR="0" rtl="0" algn="l">
              <a:lnSpc>
                <a:spcPct val="150000"/>
              </a:lnSpc>
              <a:spcBef>
                <a:spcPts val="0"/>
              </a:spcBef>
              <a:spcAft>
                <a:spcPts val="0"/>
              </a:spcAft>
              <a:buClr>
                <a:srgbClr val="000000"/>
              </a:buClr>
              <a:buSzPts val="1500"/>
              <a:buFont typeface="Arial"/>
              <a:buNone/>
            </a:pPr>
            <a:r>
              <a:t/>
            </a:r>
            <a:endParaRPr sz="1600">
              <a:solidFill>
                <a:schemeClr val="lt1"/>
              </a:solidFill>
              <a:latin typeface="Chau Philomene One"/>
              <a:ea typeface="Chau Philomene One"/>
              <a:cs typeface="Chau Philomene One"/>
              <a:sym typeface="Chau Philomene One"/>
            </a:endParaRPr>
          </a:p>
        </p:txBody>
      </p:sp>
      <p:pic>
        <p:nvPicPr>
          <p:cNvPr id="237" name="Google Shape;237;p43"/>
          <p:cNvPicPr preferRelativeResize="0"/>
          <p:nvPr/>
        </p:nvPicPr>
        <p:blipFill rotWithShape="1">
          <a:blip r:embed="rId4">
            <a:alphaModFix/>
          </a:blip>
          <a:srcRect b="0" l="0" r="0" t="0"/>
          <a:stretch/>
        </p:blipFill>
        <p:spPr>
          <a:xfrm>
            <a:off x="5862881" y="1822444"/>
            <a:ext cx="2970131" cy="2970112"/>
          </a:xfrm>
          <a:prstGeom prst="rect">
            <a:avLst/>
          </a:prstGeom>
          <a:noFill/>
          <a:ln>
            <a:noFill/>
          </a:ln>
        </p:spPr>
      </p:pic>
      <p:sp>
        <p:nvSpPr>
          <p:cNvPr id="238" name="Google Shape;238;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239" name="Google Shape;239;p43"/>
          <p:cNvPicPr preferRelativeResize="0"/>
          <p:nvPr/>
        </p:nvPicPr>
        <p:blipFill rotWithShape="1">
          <a:blip r:embed="rId5">
            <a:alphaModFix/>
          </a:blip>
          <a:srcRect b="0" l="8658" r="13755" t="8800"/>
          <a:stretch/>
        </p:blipFill>
        <p:spPr>
          <a:xfrm>
            <a:off x="7789919" y="205075"/>
            <a:ext cx="1195479" cy="994199"/>
          </a:xfrm>
          <a:prstGeom prst="rect">
            <a:avLst/>
          </a:prstGeom>
          <a:noFill/>
          <a:ln>
            <a:noFill/>
          </a:ln>
        </p:spPr>
      </p:pic>
      <p:pic>
        <p:nvPicPr>
          <p:cNvPr id="240" name="Google Shape;240;p43"/>
          <p:cNvPicPr preferRelativeResize="0"/>
          <p:nvPr/>
        </p:nvPicPr>
        <p:blipFill rotWithShape="1">
          <a:blip r:embed="rId6">
            <a:alphaModFix/>
          </a:blip>
          <a:srcRect b="25628" l="31491" r="31368" t="27408"/>
          <a:stretch/>
        </p:blipFill>
        <p:spPr>
          <a:xfrm>
            <a:off x="389097" y="796451"/>
            <a:ext cx="1813300" cy="1238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7" name="Shape 637"/>
        <p:cNvGrpSpPr/>
        <p:nvPr/>
      </p:nvGrpSpPr>
      <p:grpSpPr>
        <a:xfrm>
          <a:off x="0" y="0"/>
          <a:ext cx="0" cy="0"/>
          <a:chOff x="0" y="0"/>
          <a:chExt cx="0" cy="0"/>
        </a:xfrm>
      </p:grpSpPr>
      <p:sp>
        <p:nvSpPr>
          <p:cNvPr id="638" name="Google Shape;638;p7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39" name="Google Shape;639;p79"/>
          <p:cNvSpPr/>
          <p:nvPr/>
        </p:nvSpPr>
        <p:spPr>
          <a:xfrm>
            <a:off x="5830550" y="914400"/>
            <a:ext cx="3167100" cy="17160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sz="1500" u="none" cap="none" strike="noStrike">
                <a:solidFill>
                  <a:srgbClr val="3E8DDC"/>
                </a:solidFill>
                <a:latin typeface="Chau Philomene One"/>
                <a:ea typeface="Chau Philomene One"/>
                <a:cs typeface="Chau Philomene One"/>
                <a:sym typeface="Chau Philomene One"/>
              </a:rPr>
              <a:t>Trier et ranger mes </a:t>
            </a:r>
            <a:r>
              <a:rPr lang="en-US" sz="1500">
                <a:solidFill>
                  <a:srgbClr val="3E8DDC"/>
                </a:solidFill>
                <a:latin typeface="Chau Philomene One"/>
                <a:ea typeface="Chau Philomene One"/>
                <a:cs typeface="Chau Philomene One"/>
                <a:sym typeface="Chau Philomene One"/>
              </a:rPr>
              <a:t>fichiers</a:t>
            </a:r>
            <a:endParaRPr sz="1500">
              <a:solidFill>
                <a:srgbClr val="3E8DDC"/>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1000">
              <a:solidFill>
                <a:srgbClr val="006D90"/>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rPr lang="en-US" sz="1000">
                <a:solidFill>
                  <a:schemeClr val="dk1"/>
                </a:solidFill>
              </a:rPr>
              <a:t>1- Supprimer vos photos et vidéos floues, en double ou en triple, photos prises par accident etc</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2 - Trier et supprimer les enregistrements, documents téléchargés etc devenus inutiles</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3 - Faire une sauvegarde sur un disque dur externe (déconnecté du réseau ou PC lorsque vous n’en avez pas besoin) </a:t>
            </a:r>
            <a:endParaRPr sz="1000"/>
          </a:p>
        </p:txBody>
      </p:sp>
      <p:sp>
        <p:nvSpPr>
          <p:cNvPr id="640" name="Google Shape;640;p79"/>
          <p:cNvSpPr/>
          <p:nvPr/>
        </p:nvSpPr>
        <p:spPr>
          <a:xfrm>
            <a:off x="5655900" y="3276600"/>
            <a:ext cx="3259500" cy="15699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0" lang="en-US" sz="1500" u="none" cap="none" strike="noStrike">
                <a:solidFill>
                  <a:srgbClr val="212121"/>
                </a:solidFill>
                <a:latin typeface="Chau Philomene One"/>
                <a:ea typeface="Chau Philomene One"/>
                <a:cs typeface="Chau Philomene One"/>
                <a:sym typeface="Chau Philomene One"/>
              </a:rPr>
              <a:t>Trier et supprimer mes conversations</a:t>
            </a:r>
            <a:endParaRPr i="0" sz="1500" u="none" cap="none" strike="noStrike">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4E04B"/>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Les textos, WhatsApp, Messenger , Signal, Telegram etc</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2 - Les messages de bonne année de 2020, </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3 - Le texto, WhatsApp, Messenger qui dit juste “Suis bien arrivé.e “ ou met un pouce.</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4 - Les conversations inutiles.</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641" name="Google Shape;641;p79"/>
          <p:cNvSpPr/>
          <p:nvPr/>
        </p:nvSpPr>
        <p:spPr>
          <a:xfrm>
            <a:off x="314350" y="1232300"/>
            <a:ext cx="2376900" cy="27813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sz="1500" u="none" cap="none" strike="noStrike">
                <a:solidFill>
                  <a:srgbClr val="212121"/>
                </a:solidFill>
                <a:latin typeface="Chau Philomene One"/>
                <a:ea typeface="Chau Philomene One"/>
                <a:cs typeface="Chau Philomene One"/>
                <a:sym typeface="Chau Philomene One"/>
              </a:rPr>
              <a:t>Trier et supprimer </a:t>
            </a:r>
            <a:r>
              <a:rPr lang="en-US" sz="1500">
                <a:solidFill>
                  <a:srgbClr val="212121"/>
                </a:solidFill>
                <a:latin typeface="Chau Philomene One"/>
                <a:ea typeface="Chau Philomene One"/>
                <a:cs typeface="Chau Philomene One"/>
                <a:sym typeface="Chau Philomene One"/>
              </a:rPr>
              <a:t>d</a:t>
            </a:r>
            <a:r>
              <a:rPr i="0" lang="en-US" sz="1500" u="none" cap="none" strike="noStrike">
                <a:solidFill>
                  <a:srgbClr val="212121"/>
                </a:solidFill>
                <a:latin typeface="Chau Philomene One"/>
                <a:ea typeface="Chau Philomene One"/>
                <a:cs typeface="Chau Philomene One"/>
                <a:sym typeface="Chau Philomene One"/>
              </a:rPr>
              <a:t>es app</a:t>
            </a:r>
            <a:endParaRPr i="0" sz="1500" u="none" cap="none" strike="noStrike">
              <a:solidFill>
                <a:srgbClr val="212121"/>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1000">
              <a:solidFill>
                <a:srgbClr val="F2CC1E"/>
              </a:solidFill>
              <a:latin typeface="Chau Philomene One"/>
              <a:ea typeface="Chau Philomene One"/>
              <a:cs typeface="Chau Philomene One"/>
              <a:sym typeface="Chau Philomene One"/>
            </a:endParaRPr>
          </a:p>
          <a:p>
            <a:pPr indent="0" lvl="0" marL="0" rtl="0" algn="just">
              <a:spcBef>
                <a:spcPts val="0"/>
              </a:spcBef>
              <a:spcAft>
                <a:spcPts val="0"/>
              </a:spcAft>
              <a:buNone/>
            </a:pPr>
            <a:r>
              <a:rPr b="1" lang="en-US" sz="1000">
                <a:solidFill>
                  <a:schemeClr val="dk1"/>
                </a:solidFill>
              </a:rPr>
              <a:t>1) Iphone et Ipad :</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 « iTunes Store et App Store » puis cochez « Décharger les apps inutilisées »</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 « Stockage Iphone/Ipad » pour avoir la liste de toutes vos applis et vous verrez la date de votre dernière utilisation.</a:t>
            </a:r>
            <a:endParaRPr sz="1000">
              <a:solidFill>
                <a:schemeClr val="dk1"/>
              </a:solidFill>
            </a:endParaRPr>
          </a:p>
          <a:p>
            <a:pPr indent="0" lvl="0" marL="0" rtl="0" algn="just">
              <a:spcBef>
                <a:spcPts val="0"/>
              </a:spcBef>
              <a:spcAft>
                <a:spcPts val="0"/>
              </a:spcAft>
              <a:buNone/>
            </a:pPr>
            <a:r>
              <a:rPr b="1" lang="en-US" sz="1000">
                <a:solidFill>
                  <a:schemeClr val="dk1"/>
                </a:solidFill>
              </a:rPr>
              <a:t>2) Android</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1 - Ouvrir l’application Google Play Store Google Play.</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2 - Appuyer sur Menu puis Mes jeux et applications</a:t>
            </a:r>
            <a:endParaRPr sz="1000">
              <a:solidFill>
                <a:schemeClr val="dk1"/>
              </a:solidFill>
            </a:endParaRPr>
          </a:p>
          <a:p>
            <a:pPr indent="0" lvl="0" marL="0" rtl="0" algn="just">
              <a:spcBef>
                <a:spcPts val="0"/>
              </a:spcBef>
              <a:spcAft>
                <a:spcPts val="0"/>
              </a:spcAft>
              <a:buClr>
                <a:schemeClr val="dk1"/>
              </a:buClr>
              <a:buFont typeface="Arial"/>
              <a:buNone/>
            </a:pPr>
            <a:r>
              <a:rPr lang="en-US" sz="1000">
                <a:solidFill>
                  <a:schemeClr val="dk1"/>
                </a:solidFill>
              </a:rPr>
              <a:t>3 - Appuyer sur l’application ou le jeu et appuyer sur Désinstaller</a:t>
            </a:r>
            <a:endParaRPr sz="1000"/>
          </a:p>
          <a:p>
            <a:pPr indent="0" lvl="0" marL="343080" marR="0" rtl="0" algn="just">
              <a:lnSpc>
                <a:spcPct val="100000"/>
              </a:lnSpc>
              <a:spcBef>
                <a:spcPts val="0"/>
              </a:spcBef>
              <a:spcAft>
                <a:spcPts val="0"/>
              </a:spcAft>
              <a:buNone/>
            </a:pPr>
            <a:r>
              <a:t/>
            </a:r>
            <a:endParaRPr i="0" sz="1000" u="none" cap="none" strike="noStrike"/>
          </a:p>
        </p:txBody>
      </p:sp>
      <p:sp>
        <p:nvSpPr>
          <p:cNvPr id="642" name="Google Shape;642;p79"/>
          <p:cNvSpPr/>
          <p:nvPr/>
        </p:nvSpPr>
        <p:spPr>
          <a:xfrm>
            <a:off x="2209800" y="4013700"/>
            <a:ext cx="3113400" cy="10155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1500">
                <a:solidFill>
                  <a:srgbClr val="3E8DDC"/>
                </a:solidFill>
                <a:latin typeface="Chau Philomene One"/>
                <a:ea typeface="Chau Philomene One"/>
                <a:cs typeface="Chau Philomene One"/>
                <a:sym typeface="Chau Philomene One"/>
              </a:rPr>
              <a:t>Supprimer les fichiers temporaires</a:t>
            </a:r>
            <a:endParaRPr sz="15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006D9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Aller dans </a:t>
            </a:r>
            <a:r>
              <a:rPr lang="en-US" sz="1000"/>
              <a:t>“Paramètres“ puis “Stockage”</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2 - </a:t>
            </a:r>
            <a:r>
              <a:rPr lang="en-US" sz="1000"/>
              <a:t>Libérer de l’espace en cliquant sur “Nettoyer”</a:t>
            </a:r>
            <a:endParaRPr b="0" i="0" sz="1000" u="none" cap="none" strike="noStrike">
              <a:latin typeface="Arial"/>
              <a:ea typeface="Arial"/>
              <a:cs typeface="Arial"/>
              <a:sym typeface="Arial"/>
            </a:endParaRPr>
          </a:p>
        </p:txBody>
      </p:sp>
      <p:sp>
        <p:nvSpPr>
          <p:cNvPr id="643" name="Google Shape;643;p79"/>
          <p:cNvSpPr txBox="1"/>
          <p:nvPr/>
        </p:nvSpPr>
        <p:spPr>
          <a:xfrm>
            <a:off x="8556784" y="4749851"/>
            <a:ext cx="548700" cy="393600"/>
          </a:xfrm>
          <a:prstGeom prst="rect">
            <a:avLst/>
          </a:prstGeom>
          <a:noFill/>
          <a:ln>
            <a:noFill/>
          </a:ln>
        </p:spPr>
        <p:txBody>
          <a:bodyPr anchorCtr="0" anchor="ctr" bIns="34200" lIns="68400" spcFirstLastPara="1" rIns="68400" wrap="square" tIns="34200">
            <a:noAutofit/>
          </a:bodyPr>
          <a:lstStyle/>
          <a:p>
            <a:pPr indent="0" lvl="0" marL="0" rtl="0" algn="r">
              <a:spcBef>
                <a:spcPts val="0"/>
              </a:spcBef>
              <a:spcAft>
                <a:spcPts val="0"/>
              </a:spcAft>
              <a:buNone/>
            </a:pPr>
            <a:r>
              <a:t/>
            </a:r>
            <a:endParaRPr sz="1300"/>
          </a:p>
        </p:txBody>
      </p:sp>
      <p:sp>
        <p:nvSpPr>
          <p:cNvPr id="644" name="Google Shape;644;p79"/>
          <p:cNvSpPr/>
          <p:nvPr/>
        </p:nvSpPr>
        <p:spPr>
          <a:xfrm>
            <a:off x="3041280" y="1104480"/>
            <a:ext cx="2689800" cy="2689800"/>
          </a:xfrm>
          <a:prstGeom prst="ellipse">
            <a:avLst/>
          </a:prstGeom>
          <a:noFill/>
          <a:ln cap="flat" cmpd="sng" w="38150">
            <a:solidFill>
              <a:srgbClr val="3E8DDC"/>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87C7"/>
              </a:solidFill>
            </a:endParaRPr>
          </a:p>
        </p:txBody>
      </p:sp>
      <p:sp>
        <p:nvSpPr>
          <p:cNvPr id="645" name="Google Shape;645;p79"/>
          <p:cNvSpPr/>
          <p:nvPr/>
        </p:nvSpPr>
        <p:spPr>
          <a:xfrm>
            <a:off x="555120" y="482400"/>
            <a:ext cx="30264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400">
                <a:solidFill>
                  <a:srgbClr val="3E8DDC"/>
                </a:solidFill>
              </a:rPr>
              <a:t>I </a:t>
            </a:r>
            <a:r>
              <a:rPr i="0" lang="en-US" sz="2300" u="none" cap="none" strike="noStrike">
                <a:solidFill>
                  <a:srgbClr val="3E8DDC"/>
                </a:solidFill>
                <a:latin typeface="Chau Philomene One"/>
                <a:ea typeface="Chau Philomene One"/>
                <a:cs typeface="Chau Philomene One"/>
                <a:sym typeface="Chau Philomene One"/>
              </a:rPr>
              <a:t>Nettoyer </a:t>
            </a:r>
            <a:r>
              <a:rPr lang="en-US" sz="2300">
                <a:solidFill>
                  <a:srgbClr val="3E8DDC"/>
                </a:solidFill>
                <a:latin typeface="Chau Philomene One"/>
                <a:ea typeface="Chau Philomene One"/>
                <a:cs typeface="Chau Philomene One"/>
                <a:sym typeface="Chau Philomene One"/>
              </a:rPr>
              <a:t>son téléphone</a:t>
            </a:r>
            <a:endParaRPr i="0" sz="2300" u="none" cap="none" strike="noStrike">
              <a:solidFill>
                <a:srgbClr val="3E8DDC"/>
              </a:solidFill>
              <a:latin typeface="Chau Philomene One"/>
              <a:ea typeface="Chau Philomene One"/>
              <a:cs typeface="Chau Philomene One"/>
              <a:sym typeface="Chau Philomene One"/>
            </a:endParaRPr>
          </a:p>
        </p:txBody>
      </p:sp>
      <p:sp>
        <p:nvSpPr>
          <p:cNvPr id="646" name="Google Shape;646;p79"/>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79"/>
          <p:cNvSpPr/>
          <p:nvPr/>
        </p:nvSpPr>
        <p:spPr>
          <a:xfrm>
            <a:off x="5073850" y="1308480"/>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9"/>
          <p:cNvSpPr/>
          <p:nvPr/>
        </p:nvSpPr>
        <p:spPr>
          <a:xfrm>
            <a:off x="5332370" y="3026895"/>
            <a:ext cx="339600" cy="339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649" name="Google Shape;649;p79"/>
          <p:cNvSpPr/>
          <p:nvPr/>
        </p:nvSpPr>
        <p:spPr>
          <a:xfrm>
            <a:off x="2896560" y="1908360"/>
            <a:ext cx="339600" cy="339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79"/>
          <p:cNvSpPr txBox="1"/>
          <p:nvPr/>
        </p:nvSpPr>
        <p:spPr>
          <a:xfrm>
            <a:off x="2896550" y="18935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01</a:t>
            </a:r>
            <a:endParaRPr sz="1200">
              <a:solidFill>
                <a:srgbClr val="FFFFFF"/>
              </a:solidFill>
            </a:endParaRPr>
          </a:p>
        </p:txBody>
      </p:sp>
      <p:sp>
        <p:nvSpPr>
          <p:cNvPr id="651" name="Google Shape;651;p79"/>
          <p:cNvSpPr txBox="1"/>
          <p:nvPr/>
        </p:nvSpPr>
        <p:spPr>
          <a:xfrm>
            <a:off x="5073850" y="1293625"/>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02</a:t>
            </a:r>
            <a:endParaRPr sz="1200">
              <a:solidFill>
                <a:srgbClr val="FFFFFF"/>
              </a:solidFill>
            </a:endParaRPr>
          </a:p>
        </p:txBody>
      </p:sp>
      <p:sp>
        <p:nvSpPr>
          <p:cNvPr id="652" name="Google Shape;652;p79"/>
          <p:cNvSpPr txBox="1"/>
          <p:nvPr/>
        </p:nvSpPr>
        <p:spPr>
          <a:xfrm>
            <a:off x="5323200" y="301205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03</a:t>
            </a:r>
            <a:endParaRPr sz="1200">
              <a:solidFill>
                <a:srgbClr val="FFFFFF"/>
              </a:solidFill>
            </a:endParaRPr>
          </a:p>
        </p:txBody>
      </p:sp>
      <p:sp>
        <p:nvSpPr>
          <p:cNvPr id="653" name="Google Shape;653;p79"/>
          <p:cNvSpPr txBox="1"/>
          <p:nvPr/>
        </p:nvSpPr>
        <p:spPr>
          <a:xfrm>
            <a:off x="5273275" y="3794275"/>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03</a:t>
            </a:r>
            <a:endParaRPr sz="1200">
              <a:solidFill>
                <a:srgbClr val="FFFFFF"/>
              </a:solidFill>
            </a:endParaRPr>
          </a:p>
        </p:txBody>
      </p:sp>
      <p:sp>
        <p:nvSpPr>
          <p:cNvPr id="654" name="Google Shape;654;p79"/>
          <p:cNvSpPr/>
          <p:nvPr/>
        </p:nvSpPr>
        <p:spPr>
          <a:xfrm>
            <a:off x="3596695" y="3520445"/>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655" name="Google Shape;655;p79"/>
          <p:cNvSpPr txBox="1"/>
          <p:nvPr/>
        </p:nvSpPr>
        <p:spPr>
          <a:xfrm>
            <a:off x="3596700" y="35056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04</a:t>
            </a:r>
            <a:endParaRPr sz="1200">
              <a:solidFill>
                <a:srgbClr val="FFFFFF"/>
              </a:solidFill>
            </a:endParaRPr>
          </a:p>
        </p:txBody>
      </p:sp>
      <p:pic>
        <p:nvPicPr>
          <p:cNvPr id="656" name="Google Shape;656;p79"/>
          <p:cNvPicPr preferRelativeResize="0"/>
          <p:nvPr/>
        </p:nvPicPr>
        <p:blipFill rotWithShape="1">
          <a:blip r:embed="rId3">
            <a:alphaModFix/>
          </a:blip>
          <a:srcRect b="23510" l="40024" r="41585" t="26424"/>
          <a:stretch/>
        </p:blipFill>
        <p:spPr>
          <a:xfrm>
            <a:off x="3766363" y="1670326"/>
            <a:ext cx="1154000" cy="1696475"/>
          </a:xfrm>
          <a:prstGeom prst="rect">
            <a:avLst/>
          </a:prstGeom>
          <a:noFill/>
          <a:ln>
            <a:noFill/>
          </a:ln>
        </p:spPr>
      </p:pic>
      <p:pic>
        <p:nvPicPr>
          <p:cNvPr id="657" name="Google Shape;657;p79"/>
          <p:cNvPicPr preferRelativeResize="0"/>
          <p:nvPr/>
        </p:nvPicPr>
        <p:blipFill rotWithShape="1">
          <a:blip r:embed="rId4">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1" name="Shape 661"/>
        <p:cNvGrpSpPr/>
        <p:nvPr/>
      </p:nvGrpSpPr>
      <p:grpSpPr>
        <a:xfrm>
          <a:off x="0" y="0"/>
          <a:ext cx="0" cy="0"/>
          <a:chOff x="0" y="0"/>
          <a:chExt cx="0" cy="0"/>
        </a:xfrm>
      </p:grpSpPr>
      <p:sp>
        <p:nvSpPr>
          <p:cNvPr id="662" name="Google Shape;662;p80"/>
          <p:cNvSpPr/>
          <p:nvPr/>
        </p:nvSpPr>
        <p:spPr>
          <a:xfrm>
            <a:off x="3062893" y="1024480"/>
            <a:ext cx="2689800" cy="2689800"/>
          </a:xfrm>
          <a:prstGeom prst="ellipse">
            <a:avLst/>
          </a:prstGeom>
          <a:noFill/>
          <a:ln cap="flat" cmpd="sng" w="38150">
            <a:solidFill>
              <a:srgbClr val="3E8DDC"/>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87C7"/>
              </a:solidFill>
            </a:endParaRPr>
          </a:p>
        </p:txBody>
      </p:sp>
      <p:sp>
        <p:nvSpPr>
          <p:cNvPr id="663" name="Google Shape;663;p80"/>
          <p:cNvSpPr/>
          <p:nvPr/>
        </p:nvSpPr>
        <p:spPr>
          <a:xfrm>
            <a:off x="327951" y="329750"/>
            <a:ext cx="66219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0" lang="en-US" sz="2300" u="none" cap="none" strike="noStrike">
                <a:solidFill>
                  <a:srgbClr val="3E8DDC"/>
                </a:solidFill>
                <a:latin typeface="Chau Philomene One"/>
                <a:ea typeface="Chau Philomene One"/>
                <a:cs typeface="Chau Philomene One"/>
                <a:sym typeface="Chau Philomene One"/>
              </a:rPr>
              <a:t>Pour aller plus loin, baisser ma consommation</a:t>
            </a:r>
            <a:endParaRPr i="0" sz="2300" u="none" cap="none" strike="noStrike">
              <a:solidFill>
                <a:srgbClr val="3E8DDC"/>
              </a:solidFill>
              <a:latin typeface="Chau Philomene One"/>
              <a:ea typeface="Chau Philomene One"/>
              <a:cs typeface="Chau Philomene One"/>
              <a:sym typeface="Chau Philomene One"/>
            </a:endParaRPr>
          </a:p>
        </p:txBody>
      </p:sp>
      <p:sp>
        <p:nvSpPr>
          <p:cNvPr id="664" name="Google Shape;664;p80"/>
          <p:cNvSpPr/>
          <p:nvPr/>
        </p:nvSpPr>
        <p:spPr>
          <a:xfrm>
            <a:off x="3315240" y="1378440"/>
            <a:ext cx="2142000" cy="2142000"/>
          </a:xfrm>
          <a:prstGeom prst="ellipse">
            <a:avLst/>
          </a:prstGeom>
          <a:solidFill>
            <a:srgbClr val="FFFFFF"/>
          </a:solidFill>
          <a:ln>
            <a:noFill/>
          </a:ln>
          <a:effectLst>
            <a:outerShdw>
              <a:srgbClr val="44546A">
                <a:alpha val="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0"/>
          <p:cNvSpPr/>
          <p:nvPr/>
        </p:nvSpPr>
        <p:spPr>
          <a:xfrm>
            <a:off x="2972880" y="1679760"/>
            <a:ext cx="339480" cy="339480"/>
          </a:xfrm>
          <a:prstGeom prst="ellipse">
            <a:avLst/>
          </a:pr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80"/>
          <p:cNvSpPr/>
          <p:nvPr/>
        </p:nvSpPr>
        <p:spPr>
          <a:xfrm>
            <a:off x="2513100" y="172259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0" lang="en-US" sz="1200" u="none" cap="none" strike="noStrike">
                <a:solidFill>
                  <a:srgbClr val="FFFFFF"/>
                </a:solidFill>
              </a:rPr>
              <a:t>01</a:t>
            </a:r>
            <a:endParaRPr i="0" sz="1200" u="none" cap="none" strike="noStrike"/>
          </a:p>
        </p:txBody>
      </p:sp>
      <p:sp>
        <p:nvSpPr>
          <p:cNvPr id="667" name="Google Shape;667;p80"/>
          <p:cNvSpPr/>
          <p:nvPr/>
        </p:nvSpPr>
        <p:spPr>
          <a:xfrm>
            <a:off x="5873050" y="1299375"/>
            <a:ext cx="3065100" cy="13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0" lang="en-US" sz="1500" u="none" cap="none" strike="noStrike">
                <a:solidFill>
                  <a:srgbClr val="3E8DDC"/>
                </a:solidFill>
                <a:latin typeface="Chau Philomene One"/>
                <a:ea typeface="Chau Philomene One"/>
                <a:cs typeface="Chau Philomene One"/>
                <a:sym typeface="Chau Philomene One"/>
              </a:rPr>
              <a:t>Apprendre à rédiger des messages plus légers </a:t>
            </a:r>
            <a:endParaRPr i="0" sz="15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sz="1000"/>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Apprendre à rédiger vos messages en mode léger (par exemple, les vidéos et photos envoyées avec votre smartphone ont-elle besoin d’être en Haute Définition?) et utile. </a:t>
            </a:r>
            <a:endParaRPr b="0" i="0" sz="1000" u="none" cap="none" strike="noStrike">
              <a:latin typeface="Arial"/>
              <a:ea typeface="Arial"/>
              <a:cs typeface="Arial"/>
              <a:sym typeface="Arial"/>
            </a:endParaRPr>
          </a:p>
        </p:txBody>
      </p:sp>
      <p:sp>
        <p:nvSpPr>
          <p:cNvPr id="668" name="Google Shape;668;p80"/>
          <p:cNvSpPr/>
          <p:nvPr/>
        </p:nvSpPr>
        <p:spPr>
          <a:xfrm>
            <a:off x="5845685" y="2895600"/>
            <a:ext cx="3138600" cy="10155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sz="1500" u="none" cap="none" strike="noStrike">
                <a:solidFill>
                  <a:srgbClr val="FFD100"/>
                </a:solidFill>
                <a:latin typeface="Chau Philomene One"/>
                <a:ea typeface="Chau Philomene One"/>
                <a:cs typeface="Chau Philomene One"/>
                <a:sym typeface="Chau Philomene One"/>
              </a:rPr>
              <a:t>Choisir sa connexion</a:t>
            </a:r>
            <a:endParaRPr i="0" sz="1500" u="none" cap="none" strike="noStrike">
              <a:solidFill>
                <a:srgbClr val="FFD100"/>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b="1" sz="1000">
              <a:solidFill>
                <a:srgbClr val="7F7F7F"/>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1 - Privilégier le réseau WIFI ou Filaire plutôt que les réseaux mobiles (3G, 4G).</a:t>
            </a:r>
            <a:endParaRPr b="0" i="0" sz="10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2 - Couper la 4G dès qu’on a fini notre tâche. Désactiver les données mobiles lorsqu</a:t>
            </a:r>
            <a:r>
              <a:rPr lang="en-US" sz="1000"/>
              <a:t>’elles sont </a:t>
            </a:r>
            <a:r>
              <a:rPr b="0" i="0" lang="en-US" sz="1000" u="none" cap="none" strike="noStrike">
                <a:solidFill>
                  <a:srgbClr val="000000"/>
                </a:solidFill>
                <a:latin typeface="Arial"/>
                <a:ea typeface="Arial"/>
                <a:cs typeface="Arial"/>
                <a:sym typeface="Arial"/>
              </a:rPr>
              <a:t>inutilisées.</a:t>
            </a:r>
            <a:endParaRPr b="0" i="0" sz="10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3 - Penser à couper sa localisation, cela évite des transferts de données.</a:t>
            </a:r>
            <a:endParaRPr b="0" i="0" sz="10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4 - Activer l’économiseur de données sur votre smartphone, il va empêcher certaines applications de recevoir des données en arrière-plan</a:t>
            </a:r>
            <a:endParaRPr b="0" i="0" sz="1000" u="none" cap="none" strike="noStrike">
              <a:latin typeface="Arial"/>
              <a:ea typeface="Arial"/>
              <a:cs typeface="Arial"/>
              <a:sym typeface="Arial"/>
            </a:endParaRPr>
          </a:p>
        </p:txBody>
      </p:sp>
      <p:sp>
        <p:nvSpPr>
          <p:cNvPr id="669" name="Google Shape;669;p80"/>
          <p:cNvSpPr/>
          <p:nvPr/>
        </p:nvSpPr>
        <p:spPr>
          <a:xfrm>
            <a:off x="192205" y="1591375"/>
            <a:ext cx="2777700" cy="1716000"/>
          </a:xfrm>
          <a:prstGeom prst="rect">
            <a:avLst/>
          </a:prstGeom>
          <a:noFill/>
          <a:ln>
            <a:noFill/>
          </a:ln>
        </p:spPr>
        <p:txBody>
          <a:bodyPr anchorCtr="0" anchor="t" bIns="34200" lIns="68400" spcFirstLastPara="1" rIns="68400" wrap="square" tIns="34200">
            <a:noAutofit/>
          </a:bodyPr>
          <a:lstStyle/>
          <a:p>
            <a:pPr indent="0" lvl="0" marL="0" marR="0" rtl="0" algn="r">
              <a:lnSpc>
                <a:spcPct val="100000"/>
              </a:lnSpc>
              <a:spcBef>
                <a:spcPts val="0"/>
              </a:spcBef>
              <a:spcAft>
                <a:spcPts val="0"/>
              </a:spcAft>
              <a:buNone/>
            </a:pPr>
            <a:r>
              <a:rPr i="0" lang="en-US" sz="1500" u="none" cap="none" strike="noStrike">
                <a:solidFill>
                  <a:srgbClr val="FFD100"/>
                </a:solidFill>
                <a:latin typeface="Chau Philomene One"/>
                <a:ea typeface="Chau Philomene One"/>
                <a:cs typeface="Chau Philomene One"/>
                <a:sym typeface="Chau Philomene One"/>
              </a:rPr>
              <a:t>Sélectionner des applications plus légères</a:t>
            </a:r>
            <a:endParaRPr i="0" sz="1500" u="none" cap="none" strike="noStrike">
              <a:solidFill>
                <a:srgbClr val="FFD100"/>
              </a:solidFill>
              <a:latin typeface="Chau Philomene One"/>
              <a:ea typeface="Chau Philomene One"/>
              <a:cs typeface="Chau Philomene One"/>
              <a:sym typeface="Chau Philomene One"/>
            </a:endParaRPr>
          </a:p>
          <a:p>
            <a:pPr indent="0" lvl="0" marL="0" marR="0" rtl="0" algn="r">
              <a:lnSpc>
                <a:spcPct val="100000"/>
              </a:lnSpc>
              <a:spcBef>
                <a:spcPts val="0"/>
              </a:spcBef>
              <a:spcAft>
                <a:spcPts val="0"/>
              </a:spcAft>
              <a:buNone/>
            </a:pPr>
            <a:r>
              <a:t/>
            </a:r>
            <a:endParaRPr b="1" sz="1000">
              <a:solidFill>
                <a:srgbClr val="F2CC1E"/>
              </a:solidFill>
              <a:latin typeface="Poppins"/>
              <a:ea typeface="Poppins"/>
              <a:cs typeface="Poppins"/>
              <a:sym typeface="Poppins"/>
            </a:endParaRPr>
          </a:p>
          <a:p>
            <a:pPr indent="0" lvl="0" marL="34308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Il est possible de choisir des applications moins lourdes et consommant moins.</a:t>
            </a:r>
            <a:endParaRPr b="0" i="0" sz="1000" u="none" cap="none" strike="noStrike">
              <a:solidFill>
                <a:schemeClr val="dk1"/>
              </a:solidFill>
              <a:latin typeface="Arial"/>
              <a:ea typeface="Arial"/>
              <a:cs typeface="Arial"/>
              <a:sym typeface="Arial"/>
            </a:endParaRPr>
          </a:p>
          <a:p>
            <a:pPr indent="-291599" lvl="0" marL="45720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Facebook Lite, </a:t>
            </a:r>
            <a:endParaRPr b="0" i="0" sz="1000" u="none" cap="none" strike="noStrike">
              <a:solidFill>
                <a:schemeClr val="dk1"/>
              </a:solidFill>
              <a:latin typeface="Arial"/>
              <a:ea typeface="Arial"/>
              <a:cs typeface="Arial"/>
              <a:sym typeface="Arial"/>
            </a:endParaRPr>
          </a:p>
          <a:p>
            <a:pPr indent="-291599" lvl="0" marL="457200" marR="0" rtl="0" algn="l">
              <a:lnSpc>
                <a:spcPct val="115000"/>
              </a:lnSpc>
              <a:spcBef>
                <a:spcPts val="0"/>
              </a:spcBef>
              <a:spcAft>
                <a:spcPts val="0"/>
              </a:spcAft>
              <a:buClr>
                <a:schemeClr val="dk1"/>
              </a:buClr>
              <a:buSzPts val="1000"/>
              <a:buFont typeface="Arial"/>
              <a:buChar char="-"/>
            </a:pP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Messenger Lit</a:t>
            </a:r>
            <a:r>
              <a:rPr b="0" i="0" lang="en-US" sz="1000" u="none" cap="none" strike="noStrike">
                <a:solidFill>
                  <a:schemeClr val="dk1"/>
                </a:solidFill>
                <a:latin typeface="Arial"/>
                <a:ea typeface="Arial"/>
                <a:cs typeface="Arial"/>
                <a:sym typeface="Arial"/>
              </a:rPr>
              <a:t>e,</a:t>
            </a:r>
            <a:endParaRPr b="0" i="0" sz="1000" u="none" cap="none" strike="noStrike">
              <a:solidFill>
                <a:schemeClr val="dk1"/>
              </a:solidFill>
              <a:latin typeface="Arial"/>
              <a:ea typeface="Arial"/>
              <a:cs typeface="Arial"/>
              <a:sym typeface="Arial"/>
            </a:endParaRPr>
          </a:p>
          <a:p>
            <a:pPr indent="-291599" lvl="0" marL="457200" marR="0" rtl="0" algn="l">
              <a:lnSpc>
                <a:spcPct val="115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Google Maps Go…</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000" u="none" cap="none" strike="noStrike">
              <a:latin typeface="Arial"/>
              <a:ea typeface="Arial"/>
              <a:cs typeface="Arial"/>
              <a:sym typeface="Arial"/>
            </a:endParaRPr>
          </a:p>
        </p:txBody>
      </p:sp>
      <p:sp>
        <p:nvSpPr>
          <p:cNvPr id="670" name="Google Shape;670;p80"/>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71" name="Google Shape;671;p80"/>
          <p:cNvSpPr/>
          <p:nvPr/>
        </p:nvSpPr>
        <p:spPr>
          <a:xfrm>
            <a:off x="-357600" y="3429000"/>
            <a:ext cx="4320000" cy="4320000"/>
          </a:xfrm>
          <a:prstGeom prst="ellipse">
            <a:avLst/>
          </a:prstGeom>
          <a:solidFill>
            <a:srgbClr val="3E8D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2" name="Google Shape;672;p80"/>
          <p:cNvSpPr/>
          <p:nvPr/>
        </p:nvSpPr>
        <p:spPr>
          <a:xfrm>
            <a:off x="381000" y="4156200"/>
            <a:ext cx="2971800" cy="3396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None/>
            </a:pPr>
            <a:r>
              <a:rPr b="1" lang="en-US" sz="1700">
                <a:solidFill>
                  <a:srgbClr val="F2F2F2"/>
                </a:solidFill>
                <a:latin typeface="Chau Philomene One"/>
                <a:ea typeface="Chau Philomene One"/>
                <a:cs typeface="Chau Philomene One"/>
                <a:sym typeface="Chau Philomene One"/>
              </a:rPr>
              <a:t>Et surtout prenez soin de votre matériel !</a:t>
            </a:r>
            <a:endParaRPr i="0" sz="1700" u="none" cap="none" strike="noStrike">
              <a:solidFill>
                <a:srgbClr val="F2F2F2"/>
              </a:solidFill>
              <a:latin typeface="Chau Philomene One"/>
              <a:ea typeface="Chau Philomene One"/>
              <a:cs typeface="Chau Philomene One"/>
              <a:sym typeface="Chau Philomene One"/>
            </a:endParaRPr>
          </a:p>
        </p:txBody>
      </p:sp>
      <p:pic>
        <p:nvPicPr>
          <p:cNvPr id="673" name="Google Shape;673;p80"/>
          <p:cNvPicPr preferRelativeResize="0"/>
          <p:nvPr/>
        </p:nvPicPr>
        <p:blipFill rotWithShape="1">
          <a:blip r:embed="rId4">
            <a:alphaModFix/>
          </a:blip>
          <a:srcRect b="23510" l="40024" r="41585" t="26424"/>
          <a:stretch/>
        </p:blipFill>
        <p:spPr>
          <a:xfrm>
            <a:off x="3807800" y="1521151"/>
            <a:ext cx="1154000" cy="1696475"/>
          </a:xfrm>
          <a:prstGeom prst="rect">
            <a:avLst/>
          </a:prstGeom>
          <a:noFill/>
          <a:ln>
            <a:noFill/>
          </a:ln>
        </p:spPr>
      </p:pic>
      <p:sp>
        <p:nvSpPr>
          <p:cNvPr id="674" name="Google Shape;674;p80"/>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80"/>
          <p:cNvSpPr/>
          <p:nvPr/>
        </p:nvSpPr>
        <p:spPr>
          <a:xfrm>
            <a:off x="5332375" y="1378455"/>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80"/>
          <p:cNvSpPr/>
          <p:nvPr/>
        </p:nvSpPr>
        <p:spPr>
          <a:xfrm>
            <a:off x="5386445" y="2878020"/>
            <a:ext cx="339600" cy="339600"/>
          </a:xfrm>
          <a:prstGeom prst="ellipse">
            <a:avLst/>
          </a:pr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677" name="Google Shape;677;p80"/>
          <p:cNvSpPr txBox="1"/>
          <p:nvPr/>
        </p:nvSpPr>
        <p:spPr>
          <a:xfrm>
            <a:off x="5327350" y="13636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02</a:t>
            </a:r>
            <a:endParaRPr sz="1200">
              <a:solidFill>
                <a:srgbClr val="FFFFFF"/>
              </a:solidFill>
            </a:endParaRPr>
          </a:p>
        </p:txBody>
      </p:sp>
      <p:sp>
        <p:nvSpPr>
          <p:cNvPr id="678" name="Google Shape;678;p80"/>
          <p:cNvSpPr txBox="1"/>
          <p:nvPr/>
        </p:nvSpPr>
        <p:spPr>
          <a:xfrm>
            <a:off x="5386450" y="28690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03</a:t>
            </a:r>
            <a:endParaRPr sz="1200">
              <a:solidFill>
                <a:srgbClr val="FFFFFF"/>
              </a:solidFill>
            </a:endParaRPr>
          </a:p>
        </p:txBody>
      </p:sp>
      <p:pic>
        <p:nvPicPr>
          <p:cNvPr id="679" name="Google Shape;679;p80"/>
          <p:cNvPicPr preferRelativeResize="0"/>
          <p:nvPr/>
        </p:nvPicPr>
        <p:blipFill rotWithShape="1">
          <a:blip r:embed="rId4">
            <a:alphaModFix/>
          </a:blip>
          <a:srcRect b="23510" l="40024" r="41585" t="26424"/>
          <a:stretch/>
        </p:blipFill>
        <p:spPr>
          <a:xfrm>
            <a:off x="3766363" y="1594126"/>
            <a:ext cx="1154000" cy="1696475"/>
          </a:xfrm>
          <a:prstGeom prst="rect">
            <a:avLst/>
          </a:prstGeom>
          <a:noFill/>
          <a:ln>
            <a:noFill/>
          </a:ln>
        </p:spPr>
      </p:pic>
      <p:sp>
        <p:nvSpPr>
          <p:cNvPr id="680" name="Google Shape;680;p80"/>
          <p:cNvSpPr txBox="1"/>
          <p:nvPr/>
        </p:nvSpPr>
        <p:spPr>
          <a:xfrm>
            <a:off x="2977800" y="166485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01</a:t>
            </a:r>
            <a:endParaRPr sz="1200">
              <a:solidFill>
                <a:srgbClr val="FFFFFF"/>
              </a:solidFill>
            </a:endParaRPr>
          </a:p>
        </p:txBody>
      </p:sp>
      <p:pic>
        <p:nvPicPr>
          <p:cNvPr id="681" name="Google Shape;681;p80"/>
          <p:cNvPicPr preferRelativeResize="0"/>
          <p:nvPr/>
        </p:nvPicPr>
        <p:blipFill rotWithShape="1">
          <a:blip r:embed="rId5">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5" name="Shape 685"/>
        <p:cNvGrpSpPr/>
        <p:nvPr/>
      </p:nvGrpSpPr>
      <p:grpSpPr>
        <a:xfrm>
          <a:off x="0" y="0"/>
          <a:ext cx="0" cy="0"/>
          <a:chOff x="0" y="0"/>
          <a:chExt cx="0" cy="0"/>
        </a:xfrm>
      </p:grpSpPr>
      <p:pic>
        <p:nvPicPr>
          <p:cNvPr id="686" name="Google Shape;686;p81"/>
          <p:cNvPicPr preferRelativeResize="0"/>
          <p:nvPr/>
        </p:nvPicPr>
        <p:blipFill rotWithShape="1">
          <a:blip r:embed="rId3">
            <a:alphaModFix/>
          </a:blip>
          <a:srcRect b="0" l="18666" r="3688" t="0"/>
          <a:stretch/>
        </p:blipFill>
        <p:spPr>
          <a:xfrm>
            <a:off x="4572000" y="0"/>
            <a:ext cx="6019802" cy="5181599"/>
          </a:xfrm>
          <a:prstGeom prst="rect">
            <a:avLst/>
          </a:prstGeom>
          <a:noFill/>
          <a:ln>
            <a:noFill/>
          </a:ln>
        </p:spPr>
      </p:pic>
      <p:sp>
        <p:nvSpPr>
          <p:cNvPr id="687" name="Google Shape;687;p81"/>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688" name="Google Shape;688;p81"/>
          <p:cNvSpPr/>
          <p:nvPr/>
        </p:nvSpPr>
        <p:spPr>
          <a:xfrm>
            <a:off x="-649200" y="-573000"/>
            <a:ext cx="3240000" cy="3240000"/>
          </a:xfrm>
          <a:prstGeom prst="ellipse">
            <a:avLst/>
          </a:prstGeom>
          <a:solidFill>
            <a:srgbClr val="FFD100"/>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689" name="Google Shape;689;p81"/>
          <p:cNvSpPr/>
          <p:nvPr/>
        </p:nvSpPr>
        <p:spPr>
          <a:xfrm>
            <a:off x="533400" y="3189300"/>
            <a:ext cx="4191000" cy="1535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900"/>
              <a:buFont typeface="Arial"/>
              <a:buNone/>
            </a:pPr>
            <a:r>
              <a:rPr lang="en-US" sz="3600">
                <a:solidFill>
                  <a:srgbClr val="3E8DDC"/>
                </a:solidFill>
                <a:latin typeface="Chau Philomene One"/>
                <a:ea typeface="Chau Philomene One"/>
                <a:cs typeface="Chau Philomene One"/>
                <a:sym typeface="Chau Philomene One"/>
              </a:rPr>
              <a:t>Et si on nettoyait notre ordinateur ?</a:t>
            </a:r>
            <a:br>
              <a:rPr b="0" i="0" lang="en-US" sz="2900" u="none" cap="none" strike="noStrike">
                <a:solidFill>
                  <a:srgbClr val="3E8DDC"/>
                </a:solidFill>
                <a:latin typeface="Chau Philomene One"/>
                <a:ea typeface="Chau Philomene One"/>
                <a:cs typeface="Chau Philomene One"/>
                <a:sym typeface="Chau Philomene One"/>
              </a:rPr>
            </a:br>
            <a:endParaRPr b="0" i="0" sz="2900" u="none" cap="none" strike="noStrike">
              <a:solidFill>
                <a:srgbClr val="3E8DDC"/>
              </a:solidFill>
              <a:latin typeface="Chau Philomene One"/>
              <a:ea typeface="Chau Philomene One"/>
              <a:cs typeface="Chau Philomene One"/>
              <a:sym typeface="Chau Philomene One"/>
            </a:endParaRPr>
          </a:p>
        </p:txBody>
      </p:sp>
      <p:sp>
        <p:nvSpPr>
          <p:cNvPr id="690" name="Google Shape;690;p81"/>
          <p:cNvSpPr/>
          <p:nvPr/>
        </p:nvSpPr>
        <p:spPr>
          <a:xfrm>
            <a:off x="5144850" y="994500"/>
            <a:ext cx="3491100" cy="2194800"/>
          </a:xfrm>
          <a:prstGeom prst="rect">
            <a:avLst/>
          </a:prstGeom>
          <a:solidFill>
            <a:srgbClr val="F2F2F2"/>
          </a:solidFill>
          <a:ln cap="flat" cmpd="sng" w="9525">
            <a:solidFill>
              <a:srgbClr val="F2F2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1" name="Google Shape;691;p81"/>
          <p:cNvPicPr preferRelativeResize="0"/>
          <p:nvPr/>
        </p:nvPicPr>
        <p:blipFill rotWithShape="1">
          <a:blip r:embed="rId4">
            <a:alphaModFix/>
          </a:blip>
          <a:srcRect b="24888" l="52610" r="33306" t="42900"/>
          <a:stretch/>
        </p:blipFill>
        <p:spPr>
          <a:xfrm>
            <a:off x="159376" y="-64850"/>
            <a:ext cx="1753725" cy="2835851"/>
          </a:xfrm>
          <a:prstGeom prst="rect">
            <a:avLst/>
          </a:prstGeom>
          <a:noFill/>
          <a:ln>
            <a:noFill/>
          </a:ln>
        </p:spPr>
      </p:pic>
      <p:pic>
        <p:nvPicPr>
          <p:cNvPr id="692" name="Google Shape;692;p81"/>
          <p:cNvPicPr preferRelativeResize="0"/>
          <p:nvPr/>
        </p:nvPicPr>
        <p:blipFill rotWithShape="1">
          <a:blip r:embed="rId5">
            <a:alphaModFix/>
          </a:blip>
          <a:srcRect b="0" l="8658" r="13755" t="8800"/>
          <a:stretch/>
        </p:blipFill>
        <p:spPr>
          <a:xfrm>
            <a:off x="6092538" y="1428375"/>
            <a:ext cx="1595725" cy="13270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96" name="Shape 696"/>
        <p:cNvGrpSpPr/>
        <p:nvPr/>
      </p:nvGrpSpPr>
      <p:grpSpPr>
        <a:xfrm>
          <a:off x="0" y="0"/>
          <a:ext cx="0" cy="0"/>
          <a:chOff x="0" y="0"/>
          <a:chExt cx="0" cy="0"/>
        </a:xfrm>
      </p:grpSpPr>
      <p:sp>
        <p:nvSpPr>
          <p:cNvPr id="697" name="Google Shape;697;p82"/>
          <p:cNvSpPr/>
          <p:nvPr/>
        </p:nvSpPr>
        <p:spPr>
          <a:xfrm>
            <a:off x="497880" y="213475"/>
            <a:ext cx="74001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sz="2300" u="none" cap="none" strike="noStrike">
                <a:solidFill>
                  <a:srgbClr val="3E8DDC"/>
                </a:solidFill>
                <a:latin typeface="Chau Philomene One"/>
                <a:ea typeface="Chau Philomene One"/>
                <a:cs typeface="Chau Philomene One"/>
                <a:sym typeface="Chau Philomene One"/>
              </a:rPr>
              <a:t>Pour la mesure d’impact de l’événement, merci d’indiquer à la fin de cet échange le poids des éléments que vous avez supprimés !</a:t>
            </a:r>
            <a:endParaRPr i="0" sz="2300" u="none" cap="none" strike="noStrike">
              <a:solidFill>
                <a:srgbClr val="3E8DDC"/>
              </a:solidFill>
              <a:latin typeface="Chau Philomene One"/>
              <a:ea typeface="Chau Philomene One"/>
              <a:cs typeface="Chau Philomene One"/>
              <a:sym typeface="Chau Philomene One"/>
            </a:endParaRPr>
          </a:p>
        </p:txBody>
      </p:sp>
      <p:sp>
        <p:nvSpPr>
          <p:cNvPr id="698" name="Google Shape;698;p82"/>
          <p:cNvSpPr/>
          <p:nvPr/>
        </p:nvSpPr>
        <p:spPr>
          <a:xfrm>
            <a:off x="497874" y="1358225"/>
            <a:ext cx="83217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1" lang="en-US" u="none" cap="none" strike="noStrike">
                <a:solidFill>
                  <a:srgbClr val="DD0079"/>
                </a:solidFill>
                <a:latin typeface="Chau Philomene One"/>
                <a:ea typeface="Chau Philomene One"/>
                <a:cs typeface="Chau Philomene One"/>
                <a:sym typeface="Chau Philomene One"/>
              </a:rPr>
              <a:t>S</a:t>
            </a:r>
            <a:r>
              <a:rPr i="1" lang="en-US">
                <a:solidFill>
                  <a:srgbClr val="DD0079"/>
                </a:solidFill>
                <a:latin typeface="Chau Philomene One"/>
                <a:ea typeface="Chau Philomene One"/>
                <a:cs typeface="Chau Philomene One"/>
                <a:sym typeface="Chau Philomene One"/>
              </a:rPr>
              <a:t>ur un ordinateur,</a:t>
            </a:r>
            <a:r>
              <a:rPr i="0" lang="en-US" u="none" cap="none" strike="noStrike">
                <a:solidFill>
                  <a:srgbClr val="DD0079"/>
                </a:solidFill>
              </a:rPr>
              <a:t> </a:t>
            </a:r>
            <a:r>
              <a:rPr lang="en-US">
                <a:latin typeface="Chau Philomene One"/>
                <a:ea typeface="Chau Philomene One"/>
                <a:cs typeface="Chau Philomene One"/>
                <a:sym typeface="Chau Philomene One"/>
              </a:rPr>
              <a:t>on crée simplement un répertoire temporaire “Digital Cleanup” dans lequel on glissera tous les éléments à supprimer. On mesurera simplement le poids final de ce répertoire avant de supprimer définitivement les données.</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i="1" lang="en-US">
                <a:solidFill>
                  <a:srgbClr val="DD0079"/>
                </a:solidFill>
                <a:latin typeface="Chau Philomene One"/>
                <a:ea typeface="Chau Philomene One"/>
                <a:cs typeface="Chau Philomene One"/>
                <a:sym typeface="Chau Philomene One"/>
              </a:rPr>
              <a:t>Sur le cloud,</a:t>
            </a:r>
            <a:r>
              <a:rPr lang="en-US">
                <a:solidFill>
                  <a:srgbClr val="DD0079"/>
                </a:solidFill>
                <a:latin typeface="Chau Philomene One"/>
                <a:ea typeface="Chau Philomene One"/>
                <a:cs typeface="Chau Philomene One"/>
                <a:sym typeface="Chau Philomene One"/>
              </a:rPr>
              <a:t> </a:t>
            </a:r>
            <a:r>
              <a:rPr lang="en-US">
                <a:latin typeface="Chau Philomene One"/>
                <a:ea typeface="Chau Philomene One"/>
                <a:cs typeface="Chau Philomene One"/>
                <a:sym typeface="Chau Philomene One"/>
              </a:rPr>
              <a:t>on relève précisément le stockage avant/après le nettoyage:</a:t>
            </a:r>
            <a:endParaRPr>
              <a:solidFill>
                <a:srgbClr val="DD0079"/>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DD0079"/>
              </a:buClr>
              <a:buSzPts val="1400"/>
              <a:buFont typeface="Chau Philomene One"/>
              <a:buChar char="-"/>
            </a:pPr>
            <a:r>
              <a:rPr i="1" lang="en-US">
                <a:solidFill>
                  <a:srgbClr val="DD0079"/>
                </a:solidFill>
                <a:latin typeface="Chau Philomene One"/>
                <a:ea typeface="Chau Philomene One"/>
                <a:cs typeface="Chau Philomene One"/>
                <a:sym typeface="Chau Philomene One"/>
              </a:rPr>
              <a:t>Sous OneDrive</a:t>
            </a:r>
            <a:endParaRPr>
              <a:solidFill>
                <a:srgbClr val="DD0079"/>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Paramètres &gt; Gérer le Stockage </a:t>
            </a:r>
            <a:endParaRPr>
              <a:solidFill>
                <a:srgbClr val="DD0079"/>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DD0079"/>
              </a:buClr>
              <a:buSzPts val="1400"/>
              <a:buFont typeface="Chau Philomene One"/>
              <a:buChar char="-"/>
            </a:pPr>
            <a:r>
              <a:rPr i="1" lang="en-US">
                <a:solidFill>
                  <a:srgbClr val="DD0079"/>
                </a:solidFill>
                <a:latin typeface="Chau Philomene One"/>
                <a:ea typeface="Chau Philomene One"/>
                <a:cs typeface="Chau Philomene One"/>
                <a:sym typeface="Chau Philomene One"/>
              </a:rPr>
              <a:t>Sous Google Drive</a:t>
            </a:r>
            <a:endParaRPr>
              <a:solidFill>
                <a:srgbClr val="DD0079"/>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Photo de profil &gt; Gérer votre compte Google &gt; Espace de stockage associé à votre compte &gt; Gérer l’espace de stockage</a:t>
            </a:r>
            <a:endParaRPr>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None/>
            </a:pPr>
            <a:r>
              <a:t/>
            </a:r>
            <a:endParaRPr>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Pour visualiser ce qui prend le plus d’espace sur votre ordinateur vous pouvez bien évidemment faire de même :</a:t>
            </a:r>
            <a:endParaRPr>
              <a:solidFill>
                <a:schemeClr val="dk1"/>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DD0079"/>
              </a:buClr>
              <a:buSzPts val="1400"/>
              <a:buFont typeface="Chau Philomene One"/>
              <a:buChar char="-"/>
            </a:pPr>
            <a:r>
              <a:rPr i="1" lang="en-US">
                <a:solidFill>
                  <a:srgbClr val="DD0079"/>
                </a:solidFill>
                <a:latin typeface="Chau Philomene One"/>
                <a:ea typeface="Chau Philomene One"/>
                <a:cs typeface="Chau Philomene One"/>
                <a:sym typeface="Chau Philomene One"/>
              </a:rPr>
              <a:t>Sous PC</a:t>
            </a:r>
            <a:endParaRPr>
              <a:solidFill>
                <a:srgbClr val="DD0079"/>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Paramètres &gt; Système &gt; Stockage pour visualiser l’espace de stockage utilisé</a:t>
            </a:r>
            <a:endParaRPr>
              <a:solidFill>
                <a:schemeClr val="dk1"/>
              </a:solidFill>
              <a:latin typeface="Chau Philomene One"/>
              <a:ea typeface="Chau Philomene One"/>
              <a:cs typeface="Chau Philomene One"/>
              <a:sym typeface="Chau Philomene One"/>
            </a:endParaRPr>
          </a:p>
          <a:p>
            <a:pPr indent="-317290" lvl="0" marL="457200" rtl="0" algn="just">
              <a:spcBef>
                <a:spcPts val="0"/>
              </a:spcBef>
              <a:spcAft>
                <a:spcPts val="0"/>
              </a:spcAft>
              <a:buClr>
                <a:srgbClr val="DD0079"/>
              </a:buClr>
              <a:buSzPts val="1400"/>
              <a:buFont typeface="Chau Philomene One"/>
              <a:buChar char="-"/>
            </a:pPr>
            <a:r>
              <a:rPr i="1" lang="en-US">
                <a:solidFill>
                  <a:srgbClr val="DD0079"/>
                </a:solidFill>
                <a:latin typeface="Chau Philomene One"/>
                <a:ea typeface="Chau Philomene One"/>
                <a:cs typeface="Chau Philomene One"/>
                <a:sym typeface="Chau Philomene One"/>
              </a:rPr>
              <a:t>Sous Mac </a:t>
            </a:r>
            <a:endParaRPr>
              <a:solidFill>
                <a:srgbClr val="DD0079"/>
              </a:solidFill>
              <a:latin typeface="Chau Philomene One"/>
              <a:ea typeface="Chau Philomene One"/>
              <a:cs typeface="Chau Philomene One"/>
              <a:sym typeface="Chau Philomene One"/>
            </a:endParaRPr>
          </a:p>
          <a:p>
            <a:pPr indent="0" lvl="0" marL="0" rtl="0" algn="just">
              <a:spcBef>
                <a:spcPts val="0"/>
              </a:spcBef>
              <a:spcAft>
                <a:spcPts val="0"/>
              </a:spcAft>
              <a:buNone/>
            </a:pPr>
            <a:r>
              <a:rPr lang="en-US">
                <a:solidFill>
                  <a:schemeClr val="dk1"/>
                </a:solidFill>
                <a:latin typeface="Chau Philomene One"/>
                <a:ea typeface="Chau Philomene One"/>
                <a:cs typeface="Chau Philomene One"/>
                <a:sym typeface="Chau Philomene One"/>
              </a:rPr>
              <a:t>→ Pomme &gt; A propos &gt; Stockage</a:t>
            </a:r>
            <a:endParaRPr>
              <a:solidFill>
                <a:schemeClr val="dk1"/>
              </a:solidFill>
              <a:latin typeface="Chau Philomene One"/>
              <a:ea typeface="Chau Philomene One"/>
              <a:cs typeface="Chau Philomene One"/>
              <a:sym typeface="Chau Philomene One"/>
            </a:endParaRPr>
          </a:p>
          <a:p>
            <a:pPr indent="0" lvl="0" marL="0" rtl="0" algn="just">
              <a:spcBef>
                <a:spcPts val="0"/>
              </a:spcBef>
              <a:spcAft>
                <a:spcPts val="0"/>
              </a:spcAft>
              <a:buClr>
                <a:schemeClr val="dk1"/>
              </a:buClr>
              <a:buFont typeface="Arial"/>
              <a:buNone/>
            </a:pPr>
            <a:r>
              <a:t/>
            </a:r>
            <a:endParaRPr>
              <a:solidFill>
                <a:schemeClr val="dk1"/>
              </a:solidFill>
            </a:endParaRPr>
          </a:p>
        </p:txBody>
      </p:sp>
      <p:sp>
        <p:nvSpPr>
          <p:cNvPr id="699" name="Google Shape;699;p82"/>
          <p:cNvSpPr txBox="1"/>
          <p:nvPr/>
        </p:nvSpPr>
        <p:spPr>
          <a:xfrm>
            <a:off x="5934600" y="4800600"/>
            <a:ext cx="2523600" cy="292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700">
                <a:latin typeface="Poppins"/>
                <a:ea typeface="Poppins"/>
                <a:cs typeface="Poppins"/>
                <a:sym typeface="Poppins"/>
              </a:rPr>
              <a:t>Cf guide sur le nettoyage des ordinateurs &amp; drive</a:t>
            </a:r>
            <a:endParaRPr sz="700">
              <a:latin typeface="Poppins"/>
              <a:ea typeface="Poppins"/>
              <a:cs typeface="Poppins"/>
              <a:sym typeface="Poppins"/>
            </a:endParaRPr>
          </a:p>
        </p:txBody>
      </p:sp>
      <p:sp>
        <p:nvSpPr>
          <p:cNvPr id="700" name="Google Shape;700;p8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01" name="Google Shape;701;p82"/>
          <p:cNvPicPr preferRelativeResize="0"/>
          <p:nvPr/>
        </p:nvPicPr>
        <p:blipFill rotWithShape="1">
          <a:blip r:embed="rId3">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5" name="Shape 705"/>
        <p:cNvGrpSpPr/>
        <p:nvPr/>
      </p:nvGrpSpPr>
      <p:grpSpPr>
        <a:xfrm>
          <a:off x="0" y="0"/>
          <a:ext cx="0" cy="0"/>
          <a:chOff x="0" y="0"/>
          <a:chExt cx="0" cy="0"/>
        </a:xfrm>
      </p:grpSpPr>
      <p:sp>
        <p:nvSpPr>
          <p:cNvPr id="706" name="Google Shape;706;p8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707" name="Google Shape;707;p83"/>
          <p:cNvSpPr/>
          <p:nvPr/>
        </p:nvSpPr>
        <p:spPr>
          <a:xfrm>
            <a:off x="-357600" y="3429000"/>
            <a:ext cx="4320000" cy="4320000"/>
          </a:xfrm>
          <a:prstGeom prst="ellipse">
            <a:avLst/>
          </a:prstGeom>
          <a:solidFill>
            <a:srgbClr val="3E8D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8" name="Google Shape;708;p83"/>
          <p:cNvSpPr/>
          <p:nvPr/>
        </p:nvSpPr>
        <p:spPr>
          <a:xfrm>
            <a:off x="5906875" y="1063451"/>
            <a:ext cx="3171600" cy="1814700"/>
          </a:xfrm>
          <a:prstGeom prst="rect">
            <a:avLst/>
          </a:prstGeom>
          <a:noFill/>
          <a:ln>
            <a:noFill/>
          </a:ln>
        </p:spPr>
        <p:txBody>
          <a:bodyPr anchorCtr="0" anchor="t" bIns="34200" lIns="68400" spcFirstLastPara="1" rIns="68400" wrap="square" tIns="34200">
            <a:noAutofit/>
          </a:bodyPr>
          <a:lstStyle/>
          <a:p>
            <a:pPr indent="0" lvl="0" marL="0" rtl="0" algn="l">
              <a:spcBef>
                <a:spcPts val="0"/>
              </a:spcBef>
              <a:spcAft>
                <a:spcPts val="0"/>
              </a:spcAft>
              <a:buNone/>
            </a:pPr>
            <a:r>
              <a:rPr b="1" lang="en-US" sz="1500">
                <a:solidFill>
                  <a:srgbClr val="212121"/>
                </a:solidFill>
                <a:latin typeface="Chau Philomene One"/>
                <a:ea typeface="Chau Philomene One"/>
                <a:cs typeface="Chau Philomene One"/>
                <a:sym typeface="Chau Philomene One"/>
              </a:rPr>
              <a:t>Trier et supprimer ses fichiers</a:t>
            </a:r>
            <a:endParaRPr b="1" sz="1500">
              <a:solidFill>
                <a:srgbClr val="212121"/>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b="1" sz="1000">
              <a:solidFill>
                <a:srgbClr val="006D90"/>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Supprimer vos photos et vidéos floues, en double ou en triple, photos prises par accident etc</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2 - Trier et supprimer les enregistrements, documents téléchargés etc devenus inutiles ou les répertoires de fichiers obsolètes (anciens projets etc) ou en doublon.</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3 - Faire une sauvegarde sur un disque dur externe (déconnecté du réseau ou PC lorsque vous n’en avez pas besoin) </a:t>
            </a:r>
            <a:endParaRPr sz="1000"/>
          </a:p>
        </p:txBody>
      </p:sp>
      <p:sp>
        <p:nvSpPr>
          <p:cNvPr id="709" name="Google Shape;709;p83"/>
          <p:cNvSpPr/>
          <p:nvPr/>
        </p:nvSpPr>
        <p:spPr>
          <a:xfrm>
            <a:off x="5073838" y="3740175"/>
            <a:ext cx="3276600" cy="1251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1500">
                <a:solidFill>
                  <a:srgbClr val="FEC212"/>
                </a:solidFill>
                <a:latin typeface="Chau Philomene One"/>
                <a:ea typeface="Chau Philomene One"/>
                <a:cs typeface="Chau Philomene One"/>
                <a:sym typeface="Chau Philomene One"/>
              </a:rPr>
              <a:t>Aller plus loin</a:t>
            </a:r>
            <a:endParaRPr b="1" sz="1500">
              <a:solidFill>
                <a:srgbClr val="FEC21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4E04B"/>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Analyser la typologie des fichiers à supprimer</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2 - Identifier de meilleurs pratiques d’organisation de vos répertoires et sauvegardes pour limiter les doublons</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3 - Lancer un nettoyage de disque</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710" name="Google Shape;710;p83"/>
          <p:cNvSpPr/>
          <p:nvPr/>
        </p:nvSpPr>
        <p:spPr>
          <a:xfrm>
            <a:off x="107640" y="1648080"/>
            <a:ext cx="2757900" cy="1716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500" u="none" cap="none" strike="noStrike">
                <a:solidFill>
                  <a:srgbClr val="3E8DDC"/>
                </a:solidFill>
                <a:latin typeface="Chau Philomene One"/>
                <a:ea typeface="Chau Philomene One"/>
                <a:cs typeface="Chau Philomene One"/>
                <a:sym typeface="Chau Philomene One"/>
              </a:rPr>
              <a:t>Trier et </a:t>
            </a:r>
            <a:r>
              <a:rPr b="1" lang="en-US" sz="1500">
                <a:solidFill>
                  <a:srgbClr val="3E8DDC"/>
                </a:solidFill>
                <a:latin typeface="Chau Philomene One"/>
                <a:ea typeface="Chau Philomene One"/>
                <a:cs typeface="Chau Philomene One"/>
                <a:sym typeface="Chau Philomene One"/>
              </a:rPr>
              <a:t>rang</a:t>
            </a:r>
            <a:r>
              <a:rPr b="1" i="0" lang="en-US" sz="1500" u="none" cap="none" strike="noStrike">
                <a:solidFill>
                  <a:srgbClr val="3E8DDC"/>
                </a:solidFill>
                <a:latin typeface="Chau Philomene One"/>
                <a:ea typeface="Chau Philomene One"/>
                <a:cs typeface="Chau Philomene One"/>
                <a:sym typeface="Chau Philomene One"/>
              </a:rPr>
              <a:t>er </a:t>
            </a:r>
            <a:r>
              <a:rPr b="1" lang="en-US" sz="1500">
                <a:solidFill>
                  <a:srgbClr val="3E8DDC"/>
                </a:solidFill>
                <a:latin typeface="Chau Philomene One"/>
                <a:ea typeface="Chau Philomene One"/>
                <a:cs typeface="Chau Philomene One"/>
                <a:sym typeface="Chau Philomene One"/>
              </a:rPr>
              <a:t>s</a:t>
            </a:r>
            <a:r>
              <a:rPr b="1" i="0" lang="en-US" sz="1500" u="none" cap="none" strike="noStrike">
                <a:solidFill>
                  <a:srgbClr val="3E8DDC"/>
                </a:solidFill>
                <a:latin typeface="Chau Philomene One"/>
                <a:ea typeface="Chau Philomene One"/>
                <a:cs typeface="Chau Philomene One"/>
                <a:sym typeface="Chau Philomene One"/>
              </a:rPr>
              <a:t>es fichiers</a:t>
            </a:r>
            <a:endParaRPr b="1" i="0" sz="15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2CC1E"/>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Ouvrir vos fichiers, demandez-vous s’ils sont toujours vraiment utiles ? *</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2 - Libérer votre bureau et organiser ensuite vos fichiers en dossiers pour y voir plus clair mettre moins de temps à les rechercher</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3 - Et on n’oublie pas de vider la corbeille bien sûr</a:t>
            </a:r>
            <a:endParaRPr sz="1000"/>
          </a:p>
        </p:txBody>
      </p:sp>
      <p:sp>
        <p:nvSpPr>
          <p:cNvPr id="711" name="Google Shape;711;p83"/>
          <p:cNvSpPr txBox="1"/>
          <p:nvPr/>
        </p:nvSpPr>
        <p:spPr>
          <a:xfrm>
            <a:off x="8556784" y="4749851"/>
            <a:ext cx="548700" cy="393600"/>
          </a:xfrm>
          <a:prstGeom prst="rect">
            <a:avLst/>
          </a:prstGeom>
          <a:noFill/>
          <a:ln>
            <a:noFill/>
          </a:ln>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sz="1300"/>
              <a:t>‹#›</a:t>
            </a:fld>
            <a:endParaRPr sz="1300"/>
          </a:p>
        </p:txBody>
      </p:sp>
      <p:sp>
        <p:nvSpPr>
          <p:cNvPr id="712" name="Google Shape;712;p83"/>
          <p:cNvSpPr/>
          <p:nvPr/>
        </p:nvSpPr>
        <p:spPr>
          <a:xfrm>
            <a:off x="488700" y="4038600"/>
            <a:ext cx="2787900" cy="4596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1" lang="en-US" sz="1000">
                <a:solidFill>
                  <a:srgbClr val="F2F2F2"/>
                </a:solidFill>
              </a:rPr>
              <a:t>*En entreprise, on se réfère aux règles de conservation des documents (règles RGPD à l’appui), en collectivité, on vérifie la date d’utilité administrative et/ou l’intérêt historique.</a:t>
            </a:r>
            <a:endParaRPr b="0" i="1" sz="1000" u="none" cap="none" strike="noStrike">
              <a:solidFill>
                <a:srgbClr val="F2F2F2"/>
              </a:solidFill>
              <a:latin typeface="Arial"/>
              <a:ea typeface="Arial"/>
              <a:cs typeface="Arial"/>
              <a:sym typeface="Arial"/>
            </a:endParaRPr>
          </a:p>
        </p:txBody>
      </p:sp>
      <p:sp>
        <p:nvSpPr>
          <p:cNvPr id="713" name="Google Shape;713;p83"/>
          <p:cNvSpPr/>
          <p:nvPr/>
        </p:nvSpPr>
        <p:spPr>
          <a:xfrm>
            <a:off x="4733760" y="360132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714" name="Google Shape;714;p83"/>
          <p:cNvSpPr/>
          <p:nvPr/>
        </p:nvSpPr>
        <p:spPr>
          <a:xfrm>
            <a:off x="3041280" y="1104480"/>
            <a:ext cx="2689800" cy="2689800"/>
          </a:xfrm>
          <a:prstGeom prst="ellipse">
            <a:avLst/>
          </a:prstGeom>
          <a:noFill/>
          <a:ln cap="flat" cmpd="sng" w="38150">
            <a:solidFill>
              <a:srgbClr val="3E8DDC"/>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87C7"/>
              </a:solidFill>
            </a:endParaRPr>
          </a:p>
        </p:txBody>
      </p:sp>
      <p:sp>
        <p:nvSpPr>
          <p:cNvPr id="715" name="Google Shape;715;p83"/>
          <p:cNvSpPr/>
          <p:nvPr/>
        </p:nvSpPr>
        <p:spPr>
          <a:xfrm>
            <a:off x="555127" y="482400"/>
            <a:ext cx="40791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lang="en-US" sz="2400">
                <a:solidFill>
                  <a:srgbClr val="3E8DDC"/>
                </a:solidFill>
              </a:rPr>
              <a:t>I </a:t>
            </a:r>
            <a:r>
              <a:rPr b="1" i="0" lang="en-US" sz="2300" u="none" cap="none" strike="noStrike">
                <a:solidFill>
                  <a:srgbClr val="3E8DDC"/>
                </a:solidFill>
                <a:latin typeface="Chau Philomene One"/>
                <a:ea typeface="Chau Philomene One"/>
                <a:cs typeface="Chau Philomene One"/>
                <a:sym typeface="Chau Philomene One"/>
              </a:rPr>
              <a:t>Nettoyer </a:t>
            </a:r>
            <a:r>
              <a:rPr b="1" lang="en-US" sz="2300">
                <a:solidFill>
                  <a:srgbClr val="3E8DDC"/>
                </a:solidFill>
                <a:latin typeface="Chau Philomene One"/>
                <a:ea typeface="Chau Philomene One"/>
                <a:cs typeface="Chau Philomene One"/>
                <a:sym typeface="Chau Philomene One"/>
              </a:rPr>
              <a:t>son ordinateur</a:t>
            </a:r>
            <a:endParaRPr i="0" sz="2300" u="none" cap="none" strike="noStrike">
              <a:solidFill>
                <a:srgbClr val="3E8DDC"/>
              </a:solidFill>
              <a:latin typeface="Chau Philomene One"/>
              <a:ea typeface="Chau Philomene One"/>
              <a:cs typeface="Chau Philomene One"/>
              <a:sym typeface="Chau Philomene One"/>
            </a:endParaRPr>
          </a:p>
        </p:txBody>
      </p:sp>
      <p:sp>
        <p:nvSpPr>
          <p:cNvPr id="716" name="Google Shape;716;p83"/>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83"/>
          <p:cNvSpPr/>
          <p:nvPr/>
        </p:nvSpPr>
        <p:spPr>
          <a:xfrm>
            <a:off x="5073850" y="1308480"/>
            <a:ext cx="339600" cy="339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83"/>
          <p:cNvSpPr/>
          <p:nvPr/>
        </p:nvSpPr>
        <p:spPr>
          <a:xfrm>
            <a:off x="4634345" y="3529245"/>
            <a:ext cx="339600" cy="339600"/>
          </a:xfrm>
          <a:prstGeom prst="ellipse">
            <a:avLst/>
          </a:pr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719" name="Google Shape;719;p83"/>
          <p:cNvSpPr/>
          <p:nvPr/>
        </p:nvSpPr>
        <p:spPr>
          <a:xfrm>
            <a:off x="2896560" y="1908360"/>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83"/>
          <p:cNvSpPr txBox="1"/>
          <p:nvPr/>
        </p:nvSpPr>
        <p:spPr>
          <a:xfrm>
            <a:off x="2896550" y="18935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01</a:t>
            </a:r>
            <a:endParaRPr sz="1200">
              <a:solidFill>
                <a:srgbClr val="FFFFFF"/>
              </a:solidFill>
            </a:endParaRPr>
          </a:p>
        </p:txBody>
      </p:sp>
      <p:sp>
        <p:nvSpPr>
          <p:cNvPr id="721" name="Google Shape;721;p83"/>
          <p:cNvSpPr txBox="1"/>
          <p:nvPr/>
        </p:nvSpPr>
        <p:spPr>
          <a:xfrm>
            <a:off x="5092150" y="1293625"/>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02</a:t>
            </a:r>
            <a:endParaRPr sz="1200">
              <a:solidFill>
                <a:srgbClr val="FFFFFF"/>
              </a:solidFill>
            </a:endParaRPr>
          </a:p>
        </p:txBody>
      </p:sp>
      <p:sp>
        <p:nvSpPr>
          <p:cNvPr id="722" name="Google Shape;722;p83"/>
          <p:cNvSpPr txBox="1"/>
          <p:nvPr/>
        </p:nvSpPr>
        <p:spPr>
          <a:xfrm>
            <a:off x="4634350" y="35144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03</a:t>
            </a:r>
            <a:endParaRPr sz="1200">
              <a:solidFill>
                <a:srgbClr val="FFFFFF"/>
              </a:solidFill>
            </a:endParaRPr>
          </a:p>
        </p:txBody>
      </p:sp>
      <p:pic>
        <p:nvPicPr>
          <p:cNvPr id="723" name="Google Shape;723;p83"/>
          <p:cNvPicPr preferRelativeResize="0"/>
          <p:nvPr/>
        </p:nvPicPr>
        <p:blipFill>
          <a:blip r:embed="rId3">
            <a:alphaModFix/>
          </a:blip>
          <a:stretch>
            <a:fillRect/>
          </a:stretch>
        </p:blipFill>
        <p:spPr>
          <a:xfrm>
            <a:off x="2056300" y="802101"/>
            <a:ext cx="4659925" cy="3294549"/>
          </a:xfrm>
          <a:prstGeom prst="rect">
            <a:avLst/>
          </a:prstGeom>
          <a:noFill/>
          <a:ln>
            <a:noFill/>
          </a:ln>
        </p:spPr>
      </p:pic>
      <p:pic>
        <p:nvPicPr>
          <p:cNvPr id="724" name="Google Shape;724;p83"/>
          <p:cNvPicPr preferRelativeResize="0"/>
          <p:nvPr/>
        </p:nvPicPr>
        <p:blipFill rotWithShape="1">
          <a:blip r:embed="rId4">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8" name="Shape 728"/>
        <p:cNvGrpSpPr/>
        <p:nvPr/>
      </p:nvGrpSpPr>
      <p:grpSpPr>
        <a:xfrm>
          <a:off x="0" y="0"/>
          <a:ext cx="0" cy="0"/>
          <a:chOff x="0" y="0"/>
          <a:chExt cx="0" cy="0"/>
        </a:xfrm>
      </p:grpSpPr>
      <p:pic>
        <p:nvPicPr>
          <p:cNvPr id="729" name="Google Shape;729;p84"/>
          <p:cNvPicPr preferRelativeResize="0"/>
          <p:nvPr/>
        </p:nvPicPr>
        <p:blipFill rotWithShape="1">
          <a:blip r:embed="rId3">
            <a:alphaModFix/>
          </a:blip>
          <a:srcRect b="0" l="0" r="0" t="0"/>
          <a:stretch/>
        </p:blipFill>
        <p:spPr>
          <a:xfrm>
            <a:off x="0" y="8888"/>
            <a:ext cx="9144000" cy="5143500"/>
          </a:xfrm>
          <a:prstGeom prst="rect">
            <a:avLst/>
          </a:prstGeom>
          <a:noFill/>
          <a:ln>
            <a:noFill/>
          </a:ln>
        </p:spPr>
      </p:pic>
      <p:sp>
        <p:nvSpPr>
          <p:cNvPr id="730" name="Google Shape;730;p84"/>
          <p:cNvSpPr txBox="1"/>
          <p:nvPr/>
        </p:nvSpPr>
        <p:spPr>
          <a:xfrm>
            <a:off x="717600" y="1066800"/>
            <a:ext cx="7740600" cy="313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solidFill>
                  <a:srgbClr val="3E8DDC"/>
                </a:solidFill>
              </a:rPr>
              <a:t>I </a:t>
            </a:r>
            <a:r>
              <a:rPr lang="en-US" sz="2600">
                <a:solidFill>
                  <a:srgbClr val="3E8DDC"/>
                </a:solidFill>
                <a:latin typeface="Chau Philomene One"/>
                <a:ea typeface="Chau Philomene One"/>
                <a:cs typeface="Chau Philomene One"/>
                <a:sym typeface="Chau Philomene One"/>
              </a:rPr>
              <a:t>P</a:t>
            </a:r>
            <a:r>
              <a:rPr lang="en-US" sz="2600">
                <a:solidFill>
                  <a:srgbClr val="3E8DDC"/>
                </a:solidFill>
                <a:latin typeface="Chau Philomene One"/>
                <a:ea typeface="Chau Philomene One"/>
                <a:cs typeface="Chau Philomene One"/>
                <a:sym typeface="Chau Philomene One"/>
              </a:rPr>
              <a:t>our aller + loin →</a:t>
            </a:r>
            <a:r>
              <a:rPr lang="en-US" sz="2600">
                <a:solidFill>
                  <a:srgbClr val="3E8DDC"/>
                </a:solidFill>
                <a:latin typeface="Chau Philomene One"/>
                <a:ea typeface="Chau Philomene One"/>
                <a:cs typeface="Chau Philomene One"/>
                <a:sym typeface="Chau Philomene One"/>
              </a:rPr>
              <a:t> </a:t>
            </a:r>
            <a:r>
              <a:rPr lang="en-US" sz="2600">
                <a:solidFill>
                  <a:srgbClr val="3E8DDC"/>
                </a:solidFill>
                <a:latin typeface="Chau Philomene One"/>
                <a:ea typeface="Chau Philomene One"/>
                <a:cs typeface="Chau Philomene One"/>
                <a:sym typeface="Chau Philomene One"/>
              </a:rPr>
              <a:t>les bonnes pratiques </a:t>
            </a:r>
            <a:endParaRPr sz="2600">
              <a:solidFill>
                <a:srgbClr val="3E8DDC"/>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2300">
              <a:solidFill>
                <a:srgbClr val="F4E04B"/>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1800">
              <a:solidFill>
                <a:srgbClr val="3E8DDC"/>
              </a:solidFill>
            </a:endParaRPr>
          </a:p>
          <a:p>
            <a:pPr indent="-342900" lvl="0" marL="457200" rtl="0" algn="just">
              <a:lnSpc>
                <a:spcPct val="100000"/>
              </a:lnSpc>
              <a:spcBef>
                <a:spcPts val="0"/>
              </a:spcBef>
              <a:spcAft>
                <a:spcPts val="0"/>
              </a:spcAft>
              <a:buClr>
                <a:srgbClr val="3E8DDC"/>
              </a:buClr>
              <a:buSzPts val="1800"/>
              <a:buFont typeface="Chau Philomene One"/>
              <a:buChar char="-"/>
            </a:pPr>
            <a:r>
              <a:rPr lang="en-US" sz="1800">
                <a:solidFill>
                  <a:srgbClr val="3E8DDC"/>
                </a:solidFill>
                <a:latin typeface="Chau Philomene One"/>
                <a:ea typeface="Chau Philomene One"/>
                <a:cs typeface="Chau Philomene One"/>
                <a:sym typeface="Chau Philomene One"/>
              </a:rPr>
              <a:t>Effectuez régulièrement un nettoyage de vos données devenues obsolètes</a:t>
            </a:r>
            <a:endParaRPr sz="1800">
              <a:solidFill>
                <a:srgbClr val="3E8DDC"/>
              </a:solidFill>
              <a:latin typeface="Chau Philomene One"/>
              <a:ea typeface="Chau Philomene One"/>
              <a:cs typeface="Chau Philomene One"/>
              <a:sym typeface="Chau Philomene One"/>
            </a:endParaRPr>
          </a:p>
          <a:p>
            <a:pPr indent="-342900" lvl="0" marL="457200" rtl="0" algn="just">
              <a:lnSpc>
                <a:spcPct val="100000"/>
              </a:lnSpc>
              <a:spcBef>
                <a:spcPts val="1000"/>
              </a:spcBef>
              <a:spcAft>
                <a:spcPts val="0"/>
              </a:spcAft>
              <a:buClr>
                <a:srgbClr val="3E8DDC"/>
              </a:buClr>
              <a:buSzPts val="1800"/>
              <a:buFont typeface="Chau Philomene One"/>
              <a:buChar char="-"/>
            </a:pPr>
            <a:r>
              <a:rPr lang="en-US" sz="1800">
                <a:solidFill>
                  <a:srgbClr val="3E8DDC"/>
                </a:solidFill>
                <a:latin typeface="Chau Philomene One"/>
                <a:ea typeface="Chau Philomene One"/>
                <a:cs typeface="Chau Philomene One"/>
                <a:sym typeface="Chau Philomene One"/>
              </a:rPr>
              <a:t>Ne gardez que l’essentiel sur le Cloud</a:t>
            </a:r>
            <a:r>
              <a:rPr lang="en-US" sz="1800">
                <a:solidFill>
                  <a:srgbClr val="F4E04B"/>
                </a:solidFill>
                <a:latin typeface="Chau Philomene One"/>
                <a:ea typeface="Chau Philomene One"/>
                <a:cs typeface="Chau Philomene One"/>
                <a:sym typeface="Chau Philomene One"/>
              </a:rPr>
              <a:t> </a:t>
            </a:r>
            <a:r>
              <a:rPr lang="en-US" sz="1800">
                <a:solidFill>
                  <a:srgbClr val="212121"/>
                </a:solidFill>
                <a:latin typeface="Chau Philomene One"/>
                <a:ea typeface="Chau Philomene One"/>
                <a:cs typeface="Chau Philomene One"/>
                <a:sym typeface="Chau Philomene One"/>
              </a:rPr>
              <a:t>et n’activez la synchronisation que sur les dossiers nécessaires</a:t>
            </a:r>
            <a:endParaRPr sz="1800">
              <a:solidFill>
                <a:srgbClr val="212121"/>
              </a:solidFill>
              <a:latin typeface="Chau Philomene One"/>
              <a:ea typeface="Chau Philomene One"/>
              <a:cs typeface="Chau Philomene One"/>
              <a:sym typeface="Chau Philomene One"/>
            </a:endParaRPr>
          </a:p>
          <a:p>
            <a:pPr indent="-342900" lvl="0" marL="457200" rtl="0" algn="just">
              <a:lnSpc>
                <a:spcPct val="100000"/>
              </a:lnSpc>
              <a:spcBef>
                <a:spcPts val="1000"/>
              </a:spcBef>
              <a:spcAft>
                <a:spcPts val="1000"/>
              </a:spcAft>
              <a:buClr>
                <a:srgbClr val="3E8DDC"/>
              </a:buClr>
              <a:buSzPts val="1800"/>
              <a:buFont typeface="Chau Philomene One"/>
              <a:buChar char="-"/>
            </a:pPr>
            <a:r>
              <a:rPr lang="en-US" sz="1800">
                <a:solidFill>
                  <a:srgbClr val="3E8DDC"/>
                </a:solidFill>
                <a:latin typeface="Chau Philomene One"/>
                <a:ea typeface="Chau Philomene One"/>
                <a:cs typeface="Chau Philomene One"/>
                <a:sym typeface="Chau Philomene One"/>
              </a:rPr>
              <a:t>Prenez soin de votre ordinateur : </a:t>
            </a:r>
            <a:r>
              <a:rPr lang="en-US" sz="1800">
                <a:solidFill>
                  <a:srgbClr val="212121"/>
                </a:solidFill>
                <a:latin typeface="Chau Philomene One"/>
                <a:ea typeface="Chau Philomene One"/>
                <a:cs typeface="Chau Philomene One"/>
                <a:sym typeface="Chau Philomene One"/>
              </a:rPr>
              <a:t>éteignez régulièrement votre ordinateur et pour tous les ordinateurs portables utilisez une housse avec renforts lorsque vous le transportez</a:t>
            </a:r>
            <a:endParaRPr sz="1800">
              <a:solidFill>
                <a:srgbClr val="212121"/>
              </a:solidFill>
              <a:latin typeface="Chau Philomene One"/>
              <a:ea typeface="Chau Philomene One"/>
              <a:cs typeface="Chau Philomene One"/>
              <a:sym typeface="Chau Philomene One"/>
            </a:endParaRPr>
          </a:p>
        </p:txBody>
      </p:sp>
      <p:sp>
        <p:nvSpPr>
          <p:cNvPr id="731" name="Google Shape;731;p84"/>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32" name="Google Shape;732;p84"/>
          <p:cNvPicPr preferRelativeResize="0"/>
          <p:nvPr/>
        </p:nvPicPr>
        <p:blipFill rotWithShape="1">
          <a:blip r:embed="rId4">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36" name="Shape 736"/>
        <p:cNvGrpSpPr/>
        <p:nvPr/>
      </p:nvGrpSpPr>
      <p:grpSpPr>
        <a:xfrm>
          <a:off x="0" y="0"/>
          <a:ext cx="0" cy="0"/>
          <a:chOff x="0" y="0"/>
          <a:chExt cx="0" cy="0"/>
        </a:xfrm>
      </p:grpSpPr>
      <p:sp>
        <p:nvSpPr>
          <p:cNvPr id="737" name="Google Shape;737;p85"/>
          <p:cNvSpPr/>
          <p:nvPr/>
        </p:nvSpPr>
        <p:spPr>
          <a:xfrm>
            <a:off x="380148" y="838200"/>
            <a:ext cx="7515000" cy="761400"/>
          </a:xfrm>
          <a:prstGeom prst="rect">
            <a:avLst/>
          </a:prstGeom>
          <a:noFill/>
          <a:ln>
            <a:noFill/>
          </a:ln>
        </p:spPr>
        <p:txBody>
          <a:bodyPr anchorCtr="0" anchor="t" bIns="34200" lIns="68400" spcFirstLastPara="1" rIns="68400" wrap="square" tIns="34200">
            <a:noAutofit/>
          </a:bodyPr>
          <a:lstStyle/>
          <a:p>
            <a:pPr indent="0" lvl="0" marL="0" rtl="0" algn="just">
              <a:spcBef>
                <a:spcPts val="0"/>
              </a:spcBef>
              <a:spcAft>
                <a:spcPts val="0"/>
              </a:spcAft>
              <a:buClr>
                <a:schemeClr val="dk1"/>
              </a:buClr>
              <a:buFont typeface="Arial"/>
              <a:buNone/>
            </a:pPr>
            <a:r>
              <a:rPr lang="en-US" sz="2300">
                <a:solidFill>
                  <a:srgbClr val="3E8DDC"/>
                </a:solidFill>
                <a:latin typeface="Chau Philomene One"/>
                <a:ea typeface="Chau Philomene One"/>
                <a:cs typeface="Chau Philomene One"/>
                <a:sym typeface="Chau Philomene One"/>
              </a:rPr>
              <a:t>Pour la mesure d’impact de l’événement, merci d’indiquer à la fin de cet échange le nombre et le poids des données que vous avez supprimées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006D90"/>
              </a:solidFill>
              <a:latin typeface="Poppins"/>
              <a:ea typeface="Poppins"/>
              <a:cs typeface="Poppins"/>
              <a:sym typeface="Poppins"/>
            </a:endParaRPr>
          </a:p>
        </p:txBody>
      </p:sp>
      <p:sp>
        <p:nvSpPr>
          <p:cNvPr id="738" name="Google Shape;738;p85"/>
          <p:cNvSpPr/>
          <p:nvPr/>
        </p:nvSpPr>
        <p:spPr>
          <a:xfrm>
            <a:off x="474110" y="2199500"/>
            <a:ext cx="75150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u="none" cap="none" strike="noStrike">
                <a:latin typeface="Chau Philomene One"/>
                <a:ea typeface="Chau Philomene One"/>
                <a:cs typeface="Chau Philomene One"/>
                <a:sym typeface="Chau Philomene One"/>
              </a:rPr>
              <a:t>Pour chaque participant, merci de nous indiquer l</a:t>
            </a:r>
            <a:r>
              <a:rPr lang="en-US">
                <a:latin typeface="Chau Philomene One"/>
                <a:ea typeface="Chau Philomene One"/>
                <a:cs typeface="Chau Philomene One"/>
                <a:sym typeface="Chau Philomene One"/>
              </a:rPr>
              <a:t>a quantité </a:t>
            </a:r>
            <a:r>
              <a:rPr i="0" lang="en-US" u="none" cap="none" strike="noStrike">
                <a:latin typeface="Chau Philomene One"/>
                <a:ea typeface="Chau Philomene One"/>
                <a:cs typeface="Chau Philomene One"/>
                <a:sym typeface="Chau Philomene One"/>
              </a:rPr>
              <a:t>de fichiers supprimés (nombre) et l</a:t>
            </a:r>
            <a:r>
              <a:rPr lang="en-US">
                <a:latin typeface="Chau Philomene One"/>
                <a:ea typeface="Chau Philomene One"/>
                <a:cs typeface="Chau Philomene One"/>
                <a:sym typeface="Chau Philomene One"/>
              </a:rPr>
              <a:t>a taille (</a:t>
            </a:r>
            <a:r>
              <a:rPr i="0" lang="en-US" u="none" cap="none" strike="noStrike">
                <a:latin typeface="Chau Philomene One"/>
                <a:ea typeface="Chau Philomene One"/>
                <a:cs typeface="Chau Philomene One"/>
                <a:sym typeface="Chau Philomene One"/>
              </a:rPr>
              <a:t>poids) des fichiers présents dans l</a:t>
            </a:r>
            <a:r>
              <a:rPr lang="en-US">
                <a:latin typeface="Chau Philomene One"/>
                <a:ea typeface="Chau Philomene One"/>
                <a:cs typeface="Chau Philomene One"/>
                <a:sym typeface="Chau Philomene One"/>
              </a:rPr>
              <a:t>e dossier temporaire Digital Cleanup. (Mo..)</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Une fois cela fait, supprimer le répertoire et bien vider la corbeille.</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a:latin typeface="Chau Philomene One"/>
                <a:ea typeface="Chau Philomene One"/>
                <a:cs typeface="Chau Philomene One"/>
                <a:sym typeface="Chau Philomene One"/>
              </a:rPr>
              <a:t>Pour le cloud, re-mesurer l’espace de stockage pour identifier le gain. </a:t>
            </a:r>
            <a:endParaRPr>
              <a:latin typeface="Chau Philomene One"/>
              <a:ea typeface="Chau Philomene One"/>
              <a:cs typeface="Chau Philomene One"/>
              <a:sym typeface="Chau Philomene One"/>
            </a:endParaRPr>
          </a:p>
        </p:txBody>
      </p:sp>
      <p:sp>
        <p:nvSpPr>
          <p:cNvPr id="739" name="Google Shape;739;p8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40" name="Google Shape;740;p85"/>
          <p:cNvPicPr preferRelativeResize="0"/>
          <p:nvPr/>
        </p:nvPicPr>
        <p:blipFill rotWithShape="1">
          <a:blip r:embed="rId3">
            <a:alphaModFix/>
          </a:blip>
          <a:srcRect b="24888" l="52610" r="33306" t="42900"/>
          <a:stretch/>
        </p:blipFill>
        <p:spPr>
          <a:xfrm>
            <a:off x="6139256" y="2627796"/>
            <a:ext cx="1622875" cy="2624243"/>
          </a:xfrm>
          <a:prstGeom prst="rect">
            <a:avLst/>
          </a:prstGeom>
          <a:noFill/>
          <a:ln>
            <a:noFill/>
          </a:ln>
        </p:spPr>
      </p:pic>
      <p:pic>
        <p:nvPicPr>
          <p:cNvPr id="741" name="Google Shape;741;p85"/>
          <p:cNvPicPr preferRelativeResize="0"/>
          <p:nvPr/>
        </p:nvPicPr>
        <p:blipFill rotWithShape="1">
          <a:blip r:embed="rId4">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45" name="Shape 745"/>
        <p:cNvGrpSpPr/>
        <p:nvPr/>
      </p:nvGrpSpPr>
      <p:grpSpPr>
        <a:xfrm>
          <a:off x="0" y="0"/>
          <a:ext cx="0" cy="0"/>
          <a:chOff x="0" y="0"/>
          <a:chExt cx="0" cy="0"/>
        </a:xfrm>
      </p:grpSpPr>
      <p:sp>
        <p:nvSpPr>
          <p:cNvPr id="746" name="Google Shape;746;p86"/>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747" name="Google Shape;747;p86"/>
          <p:cNvSpPr/>
          <p:nvPr/>
        </p:nvSpPr>
        <p:spPr>
          <a:xfrm>
            <a:off x="-649200" y="-573000"/>
            <a:ext cx="3240000" cy="3240000"/>
          </a:xfrm>
          <a:prstGeom prst="ellipse">
            <a:avLst/>
          </a:prstGeom>
          <a:solidFill>
            <a:srgbClr val="FFD100"/>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sp>
        <p:nvSpPr>
          <p:cNvPr id="748" name="Google Shape;748;p86"/>
          <p:cNvSpPr/>
          <p:nvPr/>
        </p:nvSpPr>
        <p:spPr>
          <a:xfrm>
            <a:off x="533400" y="3189300"/>
            <a:ext cx="4191000" cy="1154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900"/>
              <a:buFont typeface="Arial"/>
              <a:buNone/>
            </a:pPr>
            <a:r>
              <a:rPr lang="en-US" sz="3600">
                <a:solidFill>
                  <a:srgbClr val="3E8DDC"/>
                </a:solidFill>
                <a:latin typeface="Chau Philomene One"/>
                <a:ea typeface="Chau Philomene One"/>
                <a:cs typeface="Chau Philomene One"/>
                <a:sym typeface="Chau Philomene One"/>
              </a:rPr>
              <a:t>Et si on nettoyait nos réseaux sociaux ?</a:t>
            </a:r>
            <a:br>
              <a:rPr b="0" i="0" lang="en-US" sz="2900" u="none" cap="none" strike="noStrike">
                <a:solidFill>
                  <a:srgbClr val="3E8DDC"/>
                </a:solidFill>
                <a:latin typeface="Chau Philomene One"/>
                <a:ea typeface="Chau Philomene One"/>
                <a:cs typeface="Chau Philomene One"/>
                <a:sym typeface="Chau Philomene One"/>
              </a:rPr>
            </a:br>
            <a:endParaRPr b="0" i="0" sz="2900" u="none" cap="none" strike="noStrike">
              <a:solidFill>
                <a:srgbClr val="3E8DDC"/>
              </a:solidFill>
              <a:latin typeface="Chau Philomene One"/>
              <a:ea typeface="Chau Philomene One"/>
              <a:cs typeface="Chau Philomene One"/>
              <a:sym typeface="Chau Philomene One"/>
            </a:endParaRPr>
          </a:p>
        </p:txBody>
      </p:sp>
      <p:pic>
        <p:nvPicPr>
          <p:cNvPr id="749" name="Google Shape;749;p86"/>
          <p:cNvPicPr preferRelativeResize="0"/>
          <p:nvPr/>
        </p:nvPicPr>
        <p:blipFill rotWithShape="1">
          <a:blip r:embed="rId3">
            <a:alphaModFix/>
          </a:blip>
          <a:srcRect b="33069" l="65938" r="20231" t="38564"/>
          <a:stretch/>
        </p:blipFill>
        <p:spPr>
          <a:xfrm>
            <a:off x="273982" y="-78654"/>
            <a:ext cx="1552620" cy="2251300"/>
          </a:xfrm>
          <a:prstGeom prst="rect">
            <a:avLst/>
          </a:prstGeom>
          <a:noFill/>
          <a:ln>
            <a:noFill/>
          </a:ln>
        </p:spPr>
      </p:pic>
      <p:pic>
        <p:nvPicPr>
          <p:cNvPr id="750" name="Google Shape;750;p86"/>
          <p:cNvPicPr preferRelativeResize="0"/>
          <p:nvPr/>
        </p:nvPicPr>
        <p:blipFill>
          <a:blip r:embed="rId4">
            <a:alphaModFix/>
          </a:blip>
          <a:stretch>
            <a:fillRect/>
          </a:stretch>
        </p:blipFill>
        <p:spPr>
          <a:xfrm>
            <a:off x="4989186" y="0"/>
            <a:ext cx="4116287" cy="51435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54" name="Shape 754"/>
        <p:cNvGrpSpPr/>
        <p:nvPr/>
      </p:nvGrpSpPr>
      <p:grpSpPr>
        <a:xfrm>
          <a:off x="0" y="0"/>
          <a:ext cx="0" cy="0"/>
          <a:chOff x="0" y="0"/>
          <a:chExt cx="0" cy="0"/>
        </a:xfrm>
      </p:grpSpPr>
      <p:pic>
        <p:nvPicPr>
          <p:cNvPr id="755" name="Google Shape;755;p87"/>
          <p:cNvPicPr preferRelativeResize="0"/>
          <p:nvPr/>
        </p:nvPicPr>
        <p:blipFill rotWithShape="1">
          <a:blip r:embed="rId3">
            <a:alphaModFix/>
          </a:blip>
          <a:srcRect b="0" l="0" r="0" t="0"/>
          <a:stretch/>
        </p:blipFill>
        <p:spPr>
          <a:xfrm>
            <a:off x="0" y="8888"/>
            <a:ext cx="9144000" cy="5143500"/>
          </a:xfrm>
          <a:prstGeom prst="rect">
            <a:avLst/>
          </a:prstGeom>
          <a:noFill/>
          <a:ln>
            <a:noFill/>
          </a:ln>
        </p:spPr>
      </p:pic>
      <p:sp>
        <p:nvSpPr>
          <p:cNvPr id="756" name="Google Shape;756;p87"/>
          <p:cNvSpPr/>
          <p:nvPr/>
        </p:nvSpPr>
        <p:spPr>
          <a:xfrm>
            <a:off x="656220" y="1223250"/>
            <a:ext cx="78447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i="0" lang="en-US" sz="2300" u="none" cap="none" strike="noStrike">
                <a:solidFill>
                  <a:srgbClr val="DD0079"/>
                </a:solidFill>
                <a:latin typeface="Chau Philomene One"/>
                <a:ea typeface="Chau Philomene One"/>
                <a:cs typeface="Chau Philomene One"/>
                <a:sym typeface="Chau Philomene One"/>
              </a:rPr>
              <a:t>Pour la mesure d’impact de l’événement, merci d’indiquer à la fin de cet échange une estimation du type et du </a:t>
            </a:r>
            <a:r>
              <a:rPr lang="en-US" sz="2300">
                <a:solidFill>
                  <a:srgbClr val="DD0079"/>
                </a:solidFill>
                <a:latin typeface="Chau Philomene One"/>
                <a:ea typeface="Chau Philomene One"/>
                <a:cs typeface="Chau Philomene One"/>
                <a:sym typeface="Chau Philomene One"/>
              </a:rPr>
              <a:t>nombre de</a:t>
            </a:r>
            <a:r>
              <a:rPr i="0" lang="en-US" sz="2300" u="none" cap="none" strike="noStrike">
                <a:solidFill>
                  <a:srgbClr val="DD0079"/>
                </a:solidFill>
                <a:latin typeface="Chau Philomene One"/>
                <a:ea typeface="Chau Philomene One"/>
                <a:cs typeface="Chau Philomene One"/>
                <a:sym typeface="Chau Philomene One"/>
              </a:rPr>
              <a:t> </a:t>
            </a:r>
            <a:r>
              <a:rPr lang="en-US" sz="2300">
                <a:solidFill>
                  <a:srgbClr val="DD0079"/>
                </a:solidFill>
                <a:latin typeface="Chau Philomene One"/>
                <a:ea typeface="Chau Philomene One"/>
                <a:cs typeface="Chau Philomene One"/>
                <a:sym typeface="Chau Philomene One"/>
              </a:rPr>
              <a:t>données </a:t>
            </a:r>
            <a:r>
              <a:rPr i="0" lang="en-US" sz="2300" u="none" cap="none" strike="noStrike">
                <a:solidFill>
                  <a:srgbClr val="DD0079"/>
                </a:solidFill>
                <a:latin typeface="Chau Philomene One"/>
                <a:ea typeface="Chau Philomene One"/>
                <a:cs typeface="Chau Philomene One"/>
                <a:sym typeface="Chau Philomene One"/>
              </a:rPr>
              <a:t>que vous avez supprimées !</a:t>
            </a:r>
            <a:endParaRPr sz="2300">
              <a:solidFill>
                <a:srgbClr val="DD0079"/>
              </a:solidFill>
              <a:latin typeface="Poppins"/>
              <a:ea typeface="Poppins"/>
              <a:cs typeface="Poppins"/>
              <a:sym typeface="Poppins"/>
            </a:endParaRPr>
          </a:p>
        </p:txBody>
      </p:sp>
      <p:sp>
        <p:nvSpPr>
          <p:cNvPr id="757" name="Google Shape;757;p87"/>
          <p:cNvSpPr/>
          <p:nvPr/>
        </p:nvSpPr>
        <p:spPr>
          <a:xfrm>
            <a:off x="656224" y="2667600"/>
            <a:ext cx="8321700" cy="761400"/>
          </a:xfrm>
          <a:prstGeom prst="rect">
            <a:avLst/>
          </a:prstGeom>
          <a:noFill/>
          <a:ln>
            <a:noFill/>
          </a:ln>
        </p:spPr>
        <p:txBody>
          <a:bodyPr anchorCtr="0" anchor="t" bIns="34200" lIns="68400" spcFirstLastPara="1" rIns="68400" wrap="square" tIns="34200">
            <a:noAutofit/>
          </a:bodyPr>
          <a:lstStyle/>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Sur les réseaux sociaux il est difficile de prendre des mesures.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Prenez toutefois bien note du </a:t>
            </a:r>
            <a:r>
              <a:rPr lang="en-US" sz="1600">
                <a:solidFill>
                  <a:srgbClr val="DD0079"/>
                </a:solidFill>
                <a:latin typeface="Chau Philomene One"/>
                <a:ea typeface="Chau Philomene One"/>
                <a:cs typeface="Chau Philomene One"/>
                <a:sym typeface="Chau Philomene One"/>
              </a:rPr>
              <a:t>type</a:t>
            </a:r>
            <a:r>
              <a:rPr b="1" lang="en-US" sz="1600">
                <a:solidFill>
                  <a:srgbClr val="F2CC1E"/>
                </a:solidFill>
                <a:latin typeface="Chau Philomene One"/>
                <a:ea typeface="Chau Philomene One"/>
                <a:cs typeface="Chau Philomene One"/>
                <a:sym typeface="Chau Philomene One"/>
              </a:rPr>
              <a:t> </a:t>
            </a:r>
            <a:r>
              <a:rPr lang="en-US" sz="1600">
                <a:latin typeface="Chau Philomene One"/>
                <a:ea typeface="Chau Philomene One"/>
                <a:cs typeface="Chau Philomene One"/>
                <a:sym typeface="Chau Philomene One"/>
              </a:rPr>
              <a:t>d’élément supprimé et de leur </a:t>
            </a:r>
            <a:r>
              <a:rPr lang="en-US" sz="1600">
                <a:solidFill>
                  <a:srgbClr val="DD0079"/>
                </a:solidFill>
                <a:latin typeface="Chau Philomene One"/>
                <a:ea typeface="Chau Philomene One"/>
                <a:cs typeface="Chau Philomene One"/>
                <a:sym typeface="Chau Philomene One"/>
              </a:rPr>
              <a:t>ordre de grandeur </a:t>
            </a:r>
            <a:endParaRPr sz="1600">
              <a:solidFill>
                <a:srgbClr val="DD0079"/>
              </a:solidFill>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(exemple : une centaine de publications / 1000 photos / 10 groupes etc…)</a:t>
            </a:r>
            <a:endParaRPr>
              <a:solidFill>
                <a:schemeClr val="dk1"/>
              </a:solidFill>
            </a:endParaRPr>
          </a:p>
        </p:txBody>
      </p:sp>
      <p:sp>
        <p:nvSpPr>
          <p:cNvPr id="758" name="Google Shape;758;p87"/>
          <p:cNvSpPr txBox="1"/>
          <p:nvPr/>
        </p:nvSpPr>
        <p:spPr>
          <a:xfrm>
            <a:off x="524400" y="4648200"/>
            <a:ext cx="2523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Poppins"/>
                <a:ea typeface="Poppins"/>
                <a:cs typeface="Poppins"/>
                <a:sym typeface="Poppins"/>
              </a:rPr>
              <a:t>Cf guide sur le nettoyage des réseaux sociaux</a:t>
            </a:r>
            <a:endParaRPr sz="700">
              <a:latin typeface="Poppins"/>
              <a:ea typeface="Poppins"/>
              <a:cs typeface="Poppins"/>
              <a:sym typeface="Poppins"/>
            </a:endParaRPr>
          </a:p>
        </p:txBody>
      </p:sp>
      <p:sp>
        <p:nvSpPr>
          <p:cNvPr id="759" name="Google Shape;759;p8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60" name="Google Shape;760;p87"/>
          <p:cNvPicPr preferRelativeResize="0"/>
          <p:nvPr/>
        </p:nvPicPr>
        <p:blipFill rotWithShape="1">
          <a:blip r:embed="rId4">
            <a:alphaModFix/>
          </a:blip>
          <a:srcRect b="33069" l="65938" r="20231" t="38564"/>
          <a:stretch/>
        </p:blipFill>
        <p:spPr>
          <a:xfrm>
            <a:off x="7120984" y="2786463"/>
            <a:ext cx="1201540" cy="1742274"/>
          </a:xfrm>
          <a:prstGeom prst="rect">
            <a:avLst/>
          </a:prstGeom>
          <a:noFill/>
          <a:ln>
            <a:noFill/>
          </a:ln>
        </p:spPr>
      </p:pic>
      <p:pic>
        <p:nvPicPr>
          <p:cNvPr id="761" name="Google Shape;761;p87"/>
          <p:cNvPicPr preferRelativeResize="0"/>
          <p:nvPr/>
        </p:nvPicPr>
        <p:blipFill rotWithShape="1">
          <a:blip r:embed="rId5">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5" name="Shape 765"/>
        <p:cNvGrpSpPr/>
        <p:nvPr/>
      </p:nvGrpSpPr>
      <p:grpSpPr>
        <a:xfrm>
          <a:off x="0" y="0"/>
          <a:ext cx="0" cy="0"/>
          <a:chOff x="0" y="0"/>
          <a:chExt cx="0" cy="0"/>
        </a:xfrm>
      </p:grpSpPr>
      <p:sp>
        <p:nvSpPr>
          <p:cNvPr id="766" name="Google Shape;766;p8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767" name="Google Shape;767;p88"/>
          <p:cNvSpPr/>
          <p:nvPr/>
        </p:nvSpPr>
        <p:spPr>
          <a:xfrm>
            <a:off x="4733760" y="3601320"/>
            <a:ext cx="376800" cy="2538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b="1" i="0" lang="en-US" sz="1200" u="none" cap="none" strike="noStrike">
                <a:solidFill>
                  <a:srgbClr val="FFFFFF"/>
                </a:solidFill>
                <a:latin typeface="Poppins"/>
                <a:ea typeface="Poppins"/>
                <a:cs typeface="Poppins"/>
                <a:sym typeface="Poppins"/>
              </a:rPr>
              <a:t>03</a:t>
            </a:r>
            <a:endParaRPr b="0" i="0" sz="1200" u="none" cap="none" strike="noStrike">
              <a:latin typeface="Arial"/>
              <a:ea typeface="Arial"/>
              <a:cs typeface="Arial"/>
              <a:sym typeface="Arial"/>
            </a:endParaRPr>
          </a:p>
        </p:txBody>
      </p:sp>
      <p:sp>
        <p:nvSpPr>
          <p:cNvPr id="768" name="Google Shape;768;p88"/>
          <p:cNvSpPr/>
          <p:nvPr/>
        </p:nvSpPr>
        <p:spPr>
          <a:xfrm>
            <a:off x="5906875" y="1368000"/>
            <a:ext cx="3237000" cy="1375200"/>
          </a:xfrm>
          <a:prstGeom prst="rect">
            <a:avLst/>
          </a:prstGeom>
          <a:noFill/>
          <a:ln>
            <a:noFill/>
          </a:ln>
        </p:spPr>
        <p:txBody>
          <a:bodyPr anchorCtr="0" anchor="t" bIns="34200" lIns="68400" spcFirstLastPara="1" rIns="68400" wrap="square" tIns="34200">
            <a:noAutofit/>
          </a:bodyPr>
          <a:lstStyle/>
          <a:p>
            <a:pPr indent="0" lvl="0" marL="0" rtl="0" algn="l">
              <a:spcBef>
                <a:spcPts val="0"/>
              </a:spcBef>
              <a:spcAft>
                <a:spcPts val="0"/>
              </a:spcAft>
              <a:buNone/>
            </a:pPr>
            <a:r>
              <a:rPr lang="en-US" sz="1500">
                <a:solidFill>
                  <a:srgbClr val="3E8DDC"/>
                </a:solidFill>
                <a:latin typeface="Chau Philomene One"/>
                <a:ea typeface="Chau Philomene One"/>
                <a:cs typeface="Chau Philomene One"/>
                <a:sym typeface="Chau Philomene One"/>
              </a:rPr>
              <a:t>Trier et ranger mes fichiers</a:t>
            </a:r>
            <a:endParaRPr sz="1500">
              <a:solidFill>
                <a:srgbClr val="3E8DDC"/>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b="1" sz="1000">
              <a:solidFill>
                <a:srgbClr val="006D90"/>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Passer en revue vos photos et vidéos et supprimer ce qu’il n’est pas nécessaire de conserver ici</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2 - Faire de même pour les fichiers de vos groupes par exemple</a:t>
            </a:r>
            <a:endParaRPr sz="1000"/>
          </a:p>
        </p:txBody>
      </p:sp>
      <p:sp>
        <p:nvSpPr>
          <p:cNvPr id="769" name="Google Shape;769;p88"/>
          <p:cNvSpPr/>
          <p:nvPr/>
        </p:nvSpPr>
        <p:spPr>
          <a:xfrm>
            <a:off x="3810000" y="3937500"/>
            <a:ext cx="4495800" cy="11517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1500">
                <a:solidFill>
                  <a:srgbClr val="212121"/>
                </a:solidFill>
                <a:latin typeface="Chau Philomene One"/>
                <a:ea typeface="Chau Philomene One"/>
                <a:cs typeface="Chau Philomene One"/>
                <a:sym typeface="Chau Philomene One"/>
              </a:rPr>
              <a:t>Limiter le visionnage des vidéos</a:t>
            </a:r>
            <a:endParaRPr sz="1500">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4E04B"/>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Désactiver la lecture automatique des vidéos</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2 - Choisir une résolution plus basse par défaut pour la lecture des vidéos</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3 - Préférer le téléchargement légal au streaming</a:t>
            </a:r>
            <a:endParaRPr sz="1000">
              <a:solidFill>
                <a:schemeClr val="dk1"/>
              </a:solidFill>
            </a:endParaRPr>
          </a:p>
          <a:p>
            <a:pPr indent="0" lvl="0" marL="0" rtl="0" algn="l">
              <a:spcBef>
                <a:spcPts val="0"/>
              </a:spcBef>
              <a:spcAft>
                <a:spcPts val="0"/>
              </a:spcAft>
              <a:buNone/>
            </a:pPr>
            <a:r>
              <a:rPr lang="en-US" sz="1000">
                <a:solidFill>
                  <a:schemeClr val="dk1"/>
                </a:solidFill>
              </a:rPr>
              <a:t>4 - Privilégiez une connexion Wifi ou filaire autant que possible</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770" name="Google Shape;770;p88"/>
          <p:cNvSpPr/>
          <p:nvPr/>
        </p:nvSpPr>
        <p:spPr>
          <a:xfrm>
            <a:off x="107640" y="1941600"/>
            <a:ext cx="2757900" cy="17160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1500">
                <a:solidFill>
                  <a:srgbClr val="212121"/>
                </a:solidFill>
                <a:latin typeface="Chau Philomene One"/>
                <a:ea typeface="Chau Philomene One"/>
                <a:cs typeface="Chau Philomene One"/>
                <a:sym typeface="Chau Philomene One"/>
              </a:rPr>
              <a:t>S</a:t>
            </a:r>
            <a:r>
              <a:rPr i="0" lang="en-US" sz="1500" u="none" cap="none" strike="noStrike">
                <a:solidFill>
                  <a:srgbClr val="212121"/>
                </a:solidFill>
                <a:latin typeface="Chau Philomene One"/>
                <a:ea typeface="Chau Philomene One"/>
                <a:cs typeface="Chau Philomene One"/>
                <a:sym typeface="Chau Philomene One"/>
              </a:rPr>
              <a:t>upprimer </a:t>
            </a:r>
            <a:r>
              <a:rPr lang="en-US" sz="1500">
                <a:solidFill>
                  <a:srgbClr val="212121"/>
                </a:solidFill>
                <a:latin typeface="Chau Philomene One"/>
                <a:ea typeface="Chau Philomene One"/>
                <a:cs typeface="Chau Philomene One"/>
                <a:sym typeface="Chau Philomene One"/>
              </a:rPr>
              <a:t>m</a:t>
            </a:r>
            <a:r>
              <a:rPr i="0" lang="en-US" sz="1500" u="none" cap="none" strike="noStrike">
                <a:solidFill>
                  <a:srgbClr val="212121"/>
                </a:solidFill>
                <a:latin typeface="Chau Philomene One"/>
                <a:ea typeface="Chau Philomene One"/>
                <a:cs typeface="Chau Philomene One"/>
                <a:sym typeface="Chau Philomene One"/>
              </a:rPr>
              <a:t>es </a:t>
            </a:r>
            <a:r>
              <a:rPr lang="en-US" sz="1500">
                <a:solidFill>
                  <a:srgbClr val="212121"/>
                </a:solidFill>
                <a:latin typeface="Chau Philomene One"/>
                <a:ea typeface="Chau Philomene One"/>
                <a:cs typeface="Chau Philomene One"/>
                <a:sym typeface="Chau Philomene One"/>
              </a:rPr>
              <a:t>données obsolètes</a:t>
            </a:r>
            <a:endParaRPr sz="1500">
              <a:solidFill>
                <a:srgbClr val="21212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1000">
              <a:solidFill>
                <a:srgbClr val="F2CC1E"/>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Font typeface="Arial"/>
              <a:buNone/>
            </a:pPr>
            <a:r>
              <a:rPr lang="en-US" sz="1000">
                <a:solidFill>
                  <a:schemeClr val="dk1"/>
                </a:solidFill>
              </a:rPr>
              <a:t>1 - Procéder par ordre chronologique pour supprimer vos vieilles publications</a:t>
            </a:r>
            <a:endParaRPr sz="1000">
              <a:solidFill>
                <a:schemeClr val="dk1"/>
              </a:solidFill>
            </a:endParaRPr>
          </a:p>
          <a:p>
            <a:pPr indent="0" lvl="0" marL="0" rtl="0" algn="l">
              <a:spcBef>
                <a:spcPts val="0"/>
              </a:spcBef>
              <a:spcAft>
                <a:spcPts val="0"/>
              </a:spcAft>
              <a:buClr>
                <a:schemeClr val="dk1"/>
              </a:buClr>
              <a:buFont typeface="Arial"/>
              <a:buNone/>
            </a:pPr>
            <a:r>
              <a:rPr lang="en-US" sz="1000">
                <a:solidFill>
                  <a:schemeClr val="dk1"/>
                </a:solidFill>
              </a:rPr>
              <a:t>2 - Faire le tri dans vos groupes, pages pour supprimer ce qui n’est plus d’actualité</a:t>
            </a:r>
            <a:endParaRPr sz="1000"/>
          </a:p>
          <a:p>
            <a:pPr indent="0" lvl="0" marL="0" marR="0" rtl="0" algn="l">
              <a:lnSpc>
                <a:spcPct val="100000"/>
              </a:lnSpc>
              <a:spcBef>
                <a:spcPts val="0"/>
              </a:spcBef>
              <a:spcAft>
                <a:spcPts val="0"/>
              </a:spcAft>
              <a:buNone/>
            </a:pPr>
            <a:r>
              <a:t/>
            </a:r>
            <a:endParaRPr b="0" i="0" sz="1000" u="none" cap="none" strike="noStrike">
              <a:latin typeface="Arial"/>
              <a:ea typeface="Arial"/>
              <a:cs typeface="Arial"/>
              <a:sym typeface="Arial"/>
            </a:endParaRPr>
          </a:p>
          <a:p>
            <a:pPr indent="0" lvl="0" marL="343080" marR="0" rtl="0" algn="r">
              <a:lnSpc>
                <a:spcPct val="100000"/>
              </a:lnSpc>
              <a:spcBef>
                <a:spcPts val="0"/>
              </a:spcBef>
              <a:spcAft>
                <a:spcPts val="0"/>
              </a:spcAft>
              <a:buNone/>
            </a:pPr>
            <a:r>
              <a:t/>
            </a:r>
            <a:endParaRPr b="0" i="0" sz="1000" u="none" cap="none" strike="noStrike">
              <a:latin typeface="Arial"/>
              <a:ea typeface="Arial"/>
              <a:cs typeface="Arial"/>
              <a:sym typeface="Arial"/>
            </a:endParaRPr>
          </a:p>
        </p:txBody>
      </p:sp>
      <p:sp>
        <p:nvSpPr>
          <p:cNvPr id="771" name="Google Shape;771;p88"/>
          <p:cNvSpPr/>
          <p:nvPr/>
        </p:nvSpPr>
        <p:spPr>
          <a:xfrm>
            <a:off x="3041280" y="1104480"/>
            <a:ext cx="2689800" cy="2689800"/>
          </a:xfrm>
          <a:prstGeom prst="ellipse">
            <a:avLst/>
          </a:prstGeom>
          <a:noFill/>
          <a:ln cap="flat" cmpd="sng" w="38150">
            <a:solidFill>
              <a:srgbClr val="3E8DDC"/>
            </a:solidFill>
            <a:prstDash val="dashDot"/>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787C7"/>
              </a:solidFill>
            </a:endParaRPr>
          </a:p>
        </p:txBody>
      </p:sp>
      <p:sp>
        <p:nvSpPr>
          <p:cNvPr id="772" name="Google Shape;772;p88"/>
          <p:cNvSpPr/>
          <p:nvPr/>
        </p:nvSpPr>
        <p:spPr>
          <a:xfrm>
            <a:off x="555127" y="482400"/>
            <a:ext cx="40791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400">
                <a:solidFill>
                  <a:srgbClr val="3E8DDC"/>
                </a:solidFill>
              </a:rPr>
              <a:t>I </a:t>
            </a:r>
            <a:r>
              <a:rPr i="0" lang="en-US" sz="2300" u="none" cap="none" strike="noStrike">
                <a:solidFill>
                  <a:srgbClr val="3E8DDC"/>
                </a:solidFill>
                <a:latin typeface="Chau Philomene One"/>
                <a:ea typeface="Chau Philomene One"/>
                <a:cs typeface="Chau Philomene One"/>
                <a:sym typeface="Chau Philomene One"/>
              </a:rPr>
              <a:t>Nettoyer </a:t>
            </a:r>
            <a:r>
              <a:rPr lang="en-US" sz="2300">
                <a:solidFill>
                  <a:srgbClr val="3E8DDC"/>
                </a:solidFill>
                <a:latin typeface="Chau Philomene One"/>
                <a:ea typeface="Chau Philomene One"/>
                <a:cs typeface="Chau Philomene One"/>
                <a:sym typeface="Chau Philomene One"/>
              </a:rPr>
              <a:t>ses réseaux sociaux</a:t>
            </a:r>
            <a:endParaRPr i="0" sz="2300" u="none" cap="none" strike="noStrike">
              <a:solidFill>
                <a:srgbClr val="3E8DDC"/>
              </a:solidFill>
              <a:latin typeface="Chau Philomene One"/>
              <a:ea typeface="Chau Philomene One"/>
              <a:cs typeface="Chau Philomene One"/>
              <a:sym typeface="Chau Philomene One"/>
            </a:endParaRPr>
          </a:p>
        </p:txBody>
      </p:sp>
      <p:sp>
        <p:nvSpPr>
          <p:cNvPr id="773" name="Google Shape;773;p88"/>
          <p:cNvSpPr/>
          <p:nvPr/>
        </p:nvSpPr>
        <p:spPr>
          <a:xfrm>
            <a:off x="3315240" y="1378440"/>
            <a:ext cx="2142000" cy="2142000"/>
          </a:xfrm>
          <a:prstGeom prst="ellipse">
            <a:avLst/>
          </a:prstGeom>
          <a:solidFill>
            <a:srgbClr val="FFFFFF"/>
          </a:solidFill>
          <a:ln>
            <a:noFill/>
          </a:ln>
          <a:effectLst>
            <a:outerShdw>
              <a:srgbClr val="44546A">
                <a:alpha val="98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88"/>
          <p:cNvSpPr/>
          <p:nvPr/>
        </p:nvSpPr>
        <p:spPr>
          <a:xfrm>
            <a:off x="5073850" y="1308480"/>
            <a:ext cx="339600" cy="339600"/>
          </a:xfrm>
          <a:prstGeom prst="ellipse">
            <a:avLst/>
          </a:prstGeom>
          <a:solidFill>
            <a:srgbClr val="3E8D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88"/>
          <p:cNvSpPr/>
          <p:nvPr/>
        </p:nvSpPr>
        <p:spPr>
          <a:xfrm>
            <a:off x="4634345" y="3529245"/>
            <a:ext cx="339600" cy="339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E04B"/>
              </a:solidFill>
            </a:endParaRPr>
          </a:p>
        </p:txBody>
      </p:sp>
      <p:sp>
        <p:nvSpPr>
          <p:cNvPr id="776" name="Google Shape;776;p88"/>
          <p:cNvSpPr/>
          <p:nvPr/>
        </p:nvSpPr>
        <p:spPr>
          <a:xfrm>
            <a:off x="2896560" y="1908360"/>
            <a:ext cx="339600" cy="339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88"/>
          <p:cNvSpPr txBox="1"/>
          <p:nvPr/>
        </p:nvSpPr>
        <p:spPr>
          <a:xfrm>
            <a:off x="2896550" y="18935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01</a:t>
            </a:r>
            <a:endParaRPr sz="1200">
              <a:solidFill>
                <a:srgbClr val="FFFFFF"/>
              </a:solidFill>
            </a:endParaRPr>
          </a:p>
        </p:txBody>
      </p:sp>
      <p:sp>
        <p:nvSpPr>
          <p:cNvPr id="778" name="Google Shape;778;p88"/>
          <p:cNvSpPr txBox="1"/>
          <p:nvPr/>
        </p:nvSpPr>
        <p:spPr>
          <a:xfrm>
            <a:off x="5073850" y="1293625"/>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02</a:t>
            </a:r>
            <a:endParaRPr sz="1200">
              <a:solidFill>
                <a:srgbClr val="FFFFFF"/>
              </a:solidFill>
            </a:endParaRPr>
          </a:p>
        </p:txBody>
      </p:sp>
      <p:sp>
        <p:nvSpPr>
          <p:cNvPr id="779" name="Google Shape;779;p88"/>
          <p:cNvSpPr txBox="1"/>
          <p:nvPr/>
        </p:nvSpPr>
        <p:spPr>
          <a:xfrm>
            <a:off x="4617050" y="3514400"/>
            <a:ext cx="45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FFFF"/>
                </a:solidFill>
              </a:rPr>
              <a:t>03</a:t>
            </a:r>
            <a:endParaRPr sz="1200">
              <a:solidFill>
                <a:srgbClr val="FFFFFF"/>
              </a:solidFill>
            </a:endParaRPr>
          </a:p>
        </p:txBody>
      </p:sp>
      <p:pic>
        <p:nvPicPr>
          <p:cNvPr id="780" name="Google Shape;780;p88"/>
          <p:cNvPicPr preferRelativeResize="0"/>
          <p:nvPr/>
        </p:nvPicPr>
        <p:blipFill>
          <a:blip r:embed="rId3">
            <a:alphaModFix/>
          </a:blip>
          <a:stretch>
            <a:fillRect/>
          </a:stretch>
        </p:blipFill>
        <p:spPr>
          <a:xfrm>
            <a:off x="2281599" y="1007400"/>
            <a:ext cx="4079100" cy="2883927"/>
          </a:xfrm>
          <a:prstGeom prst="rect">
            <a:avLst/>
          </a:prstGeom>
          <a:noFill/>
          <a:ln>
            <a:noFill/>
          </a:ln>
        </p:spPr>
      </p:pic>
      <p:pic>
        <p:nvPicPr>
          <p:cNvPr id="781" name="Google Shape;781;p88"/>
          <p:cNvPicPr preferRelativeResize="0"/>
          <p:nvPr/>
        </p:nvPicPr>
        <p:blipFill rotWithShape="1">
          <a:blip r:embed="rId4">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44"/>
          <p:cNvPicPr preferRelativeResize="0"/>
          <p:nvPr/>
        </p:nvPicPr>
        <p:blipFill rotWithShape="1">
          <a:blip r:embed="rId3">
            <a:alphaModFix/>
          </a:blip>
          <a:srcRect b="0" l="0" r="0" t="0"/>
          <a:stretch/>
        </p:blipFill>
        <p:spPr>
          <a:xfrm>
            <a:off x="-27975" y="85075"/>
            <a:ext cx="9144000" cy="5143500"/>
          </a:xfrm>
          <a:prstGeom prst="rect">
            <a:avLst/>
          </a:prstGeom>
          <a:noFill/>
          <a:ln>
            <a:noFill/>
          </a:ln>
        </p:spPr>
      </p:pic>
      <p:pic>
        <p:nvPicPr>
          <p:cNvPr id="246" name="Google Shape;246;p44"/>
          <p:cNvPicPr preferRelativeResize="0"/>
          <p:nvPr/>
        </p:nvPicPr>
        <p:blipFill rotWithShape="1">
          <a:blip r:embed="rId4">
            <a:alphaModFix/>
          </a:blip>
          <a:srcRect b="0" l="0" r="0" t="0"/>
          <a:stretch/>
        </p:blipFill>
        <p:spPr>
          <a:xfrm rot="10297343">
            <a:off x="-1953802" y="-1419345"/>
            <a:ext cx="5829102" cy="3071064"/>
          </a:xfrm>
          <a:prstGeom prst="rect">
            <a:avLst/>
          </a:prstGeom>
          <a:noFill/>
          <a:ln>
            <a:noFill/>
          </a:ln>
        </p:spPr>
      </p:pic>
      <p:sp>
        <p:nvSpPr>
          <p:cNvPr id="247" name="Google Shape;247;p44"/>
          <p:cNvSpPr txBox="1"/>
          <p:nvPr/>
        </p:nvSpPr>
        <p:spPr>
          <a:xfrm>
            <a:off x="595825" y="744725"/>
            <a:ext cx="44202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Le constat </a:t>
            </a:r>
            <a:endParaRPr b="0" i="0" sz="2400" u="none" cap="none" strike="noStrike">
              <a:solidFill>
                <a:srgbClr val="3E8DDC"/>
              </a:solidFill>
              <a:latin typeface="Chau Philomene One"/>
              <a:ea typeface="Chau Philomene One"/>
              <a:cs typeface="Chau Philomene One"/>
              <a:sym typeface="Chau Philomene One"/>
            </a:endParaRPr>
          </a:p>
        </p:txBody>
      </p:sp>
      <p:sp>
        <p:nvSpPr>
          <p:cNvPr id="248" name="Google Shape;248;p44"/>
          <p:cNvSpPr txBox="1"/>
          <p:nvPr/>
        </p:nvSpPr>
        <p:spPr>
          <a:xfrm>
            <a:off x="595825" y="1888325"/>
            <a:ext cx="5637300" cy="1823100"/>
          </a:xfrm>
          <a:prstGeom prst="rect">
            <a:avLst/>
          </a:prstGeom>
          <a:noFill/>
          <a:ln>
            <a:noFill/>
          </a:ln>
        </p:spPr>
        <p:txBody>
          <a:bodyPr anchorCtr="0" anchor="t" bIns="91425" lIns="91425" spcFirstLastPara="1" rIns="91425" wrap="square" tIns="91425">
            <a:spAutoFit/>
          </a:bodyPr>
          <a:lstStyle/>
          <a:p>
            <a:pPr indent="0" lvl="0" marL="450000" marR="0" rtl="0" algn="l">
              <a:lnSpc>
                <a:spcPct val="115000"/>
              </a:lnSpc>
              <a:spcBef>
                <a:spcPts val="0"/>
              </a:spcBef>
              <a:spcAft>
                <a:spcPts val="0"/>
              </a:spcAft>
              <a:buClr>
                <a:srgbClr val="000000"/>
              </a:buClr>
              <a:buSzPts val="1800"/>
              <a:buFont typeface="Arial"/>
              <a:buNone/>
            </a:pPr>
            <a:r>
              <a:rPr b="0" i="0" lang="en-US" sz="1800" u="none" cap="none" strike="noStrike">
                <a:solidFill>
                  <a:srgbClr val="DD0079"/>
                </a:solidFill>
                <a:latin typeface="Chau Philomene One"/>
                <a:ea typeface="Chau Philomene One"/>
                <a:cs typeface="Chau Philomene One"/>
                <a:sym typeface="Chau Philomene One"/>
              </a:rPr>
              <a:t>3 à 4% des émissions de Gaz à Effet de Serre (GES)* </a:t>
            </a:r>
            <a:br>
              <a:rPr b="0" i="0" lang="en-US" sz="1800" u="none" cap="none" strike="noStrike">
                <a:solidFill>
                  <a:schemeClr val="dk1"/>
                </a:solidFill>
                <a:latin typeface="Chau Philomene One"/>
                <a:ea typeface="Chau Philomene One"/>
                <a:cs typeface="Chau Philomene One"/>
                <a:sym typeface="Chau Philomene One"/>
              </a:rPr>
            </a:br>
            <a:r>
              <a:rPr b="0" i="0" lang="en-US" sz="1100" u="none" cap="none" strike="noStrike">
                <a:solidFill>
                  <a:schemeClr val="dk1"/>
                </a:solidFill>
                <a:latin typeface="Arial"/>
                <a:ea typeface="Arial"/>
                <a:cs typeface="Arial"/>
                <a:sym typeface="Arial"/>
              </a:rPr>
              <a:t>La forte augmentation des usages laisse présager un </a:t>
            </a:r>
            <a:r>
              <a:rPr b="1" i="0" lang="en-US" sz="1100" u="none" cap="none" strike="noStrike">
                <a:solidFill>
                  <a:schemeClr val="dk1"/>
                </a:solidFill>
                <a:latin typeface="Arial"/>
                <a:ea typeface="Arial"/>
                <a:cs typeface="Arial"/>
                <a:sym typeface="Arial"/>
              </a:rPr>
              <a:t>doublement de cette empreinte carbone d’ici 2025 !</a:t>
            </a:r>
            <a:br>
              <a:rPr b="1" i="0" lang="en-US" sz="1100" u="none" cap="none" strike="noStrike">
                <a:solidFill>
                  <a:schemeClr val="dk1"/>
                </a:solidFill>
                <a:latin typeface="Arial"/>
                <a:ea typeface="Arial"/>
                <a:cs typeface="Arial"/>
                <a:sym typeface="Arial"/>
              </a:rPr>
            </a:br>
            <a:endParaRPr b="0" i="0" sz="1400" u="none" cap="none" strike="noStrike">
              <a:solidFill>
                <a:schemeClr val="dk1"/>
              </a:solidFill>
              <a:latin typeface="Chau Philomene One"/>
              <a:ea typeface="Chau Philomene One"/>
              <a:cs typeface="Chau Philomene One"/>
              <a:sym typeface="Chau Philomene One"/>
            </a:endParaRPr>
          </a:p>
          <a:p>
            <a:pPr indent="0" lvl="0" marL="457200" marR="0" rtl="0" algn="l">
              <a:lnSpc>
                <a:spcPct val="115000"/>
              </a:lnSpc>
              <a:spcBef>
                <a:spcPts val="0"/>
              </a:spcBef>
              <a:spcAft>
                <a:spcPts val="0"/>
              </a:spcAft>
              <a:buClr>
                <a:srgbClr val="000000"/>
              </a:buClr>
              <a:buSzPts val="1800"/>
              <a:buFont typeface="Arial"/>
              <a:buNone/>
            </a:pPr>
            <a:r>
              <a:rPr b="0" i="0" lang="en-US" sz="1800" u="none" cap="none" strike="noStrike">
                <a:solidFill>
                  <a:srgbClr val="DD0079"/>
                </a:solidFill>
                <a:latin typeface="Chau Philomene One"/>
                <a:ea typeface="Chau Philomene One"/>
                <a:cs typeface="Chau Philomene One"/>
                <a:sym typeface="Chau Philomene One"/>
              </a:rPr>
              <a:t>+50 matériaux composent un smartphone*</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C’est l’extraction de ces métaux, en quantité finie, qui demande énormément de ressources et est responsable de presque 70% de l’impact du numérique !</a:t>
            </a:r>
            <a:endParaRPr b="0" i="0" sz="1400" u="none" cap="none" strike="noStrike">
              <a:solidFill>
                <a:srgbClr val="000000"/>
              </a:solidFill>
              <a:latin typeface="Arial"/>
              <a:ea typeface="Arial"/>
              <a:cs typeface="Arial"/>
              <a:sym typeface="Arial"/>
            </a:endParaRPr>
          </a:p>
        </p:txBody>
      </p:sp>
      <p:sp>
        <p:nvSpPr>
          <p:cNvPr id="249" name="Google Shape;249;p44"/>
          <p:cNvSpPr txBox="1"/>
          <p:nvPr/>
        </p:nvSpPr>
        <p:spPr>
          <a:xfrm>
            <a:off x="3072000" y="1143250"/>
            <a:ext cx="3000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DD0079"/>
                </a:solidFill>
                <a:latin typeface="Chau Philomene One"/>
                <a:ea typeface="Chau Philomene One"/>
                <a:cs typeface="Chau Philomene One"/>
                <a:sym typeface="Chau Philomene One"/>
              </a:rPr>
              <a:t>Le numérique c’est : </a:t>
            </a:r>
            <a:endParaRPr b="0" i="0" sz="2700" u="none" cap="none" strike="noStrike">
              <a:solidFill>
                <a:srgbClr val="DD0079"/>
              </a:solidFill>
              <a:latin typeface="Chau Philomene One"/>
              <a:ea typeface="Chau Philomene One"/>
              <a:cs typeface="Chau Philomene One"/>
              <a:sym typeface="Chau Philomene One"/>
            </a:endParaRPr>
          </a:p>
        </p:txBody>
      </p:sp>
      <p:sp>
        <p:nvSpPr>
          <p:cNvPr id="250" name="Google Shape;250;p44"/>
          <p:cNvSpPr txBox="1"/>
          <p:nvPr/>
        </p:nvSpPr>
        <p:spPr>
          <a:xfrm>
            <a:off x="5576750" y="4643600"/>
            <a:ext cx="3000000" cy="3540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*source : ADEME &amp; GreenIT</a:t>
            </a:r>
            <a:endParaRPr b="0" i="0" sz="1400" u="none" cap="none" strike="noStrike">
              <a:solidFill>
                <a:schemeClr val="dk1"/>
              </a:solidFill>
              <a:latin typeface="Arial"/>
              <a:ea typeface="Arial"/>
              <a:cs typeface="Arial"/>
              <a:sym typeface="Arial"/>
            </a:endParaRPr>
          </a:p>
        </p:txBody>
      </p:sp>
      <p:pic>
        <p:nvPicPr>
          <p:cNvPr id="251" name="Google Shape;251;p44"/>
          <p:cNvPicPr preferRelativeResize="0"/>
          <p:nvPr/>
        </p:nvPicPr>
        <p:blipFill rotWithShape="1">
          <a:blip r:embed="rId5">
            <a:alphaModFix/>
          </a:blip>
          <a:srcRect b="28835" l="39522" r="0" t="0"/>
          <a:stretch/>
        </p:blipFill>
        <p:spPr>
          <a:xfrm>
            <a:off x="6233125" y="678575"/>
            <a:ext cx="2487526" cy="2927224"/>
          </a:xfrm>
          <a:prstGeom prst="rect">
            <a:avLst/>
          </a:prstGeom>
          <a:noFill/>
          <a:ln>
            <a:noFill/>
          </a:ln>
        </p:spPr>
      </p:pic>
      <p:sp>
        <p:nvSpPr>
          <p:cNvPr id="252" name="Google Shape;252;p44"/>
          <p:cNvSpPr txBox="1"/>
          <p:nvPr/>
        </p:nvSpPr>
        <p:spPr>
          <a:xfrm>
            <a:off x="588900" y="3788400"/>
            <a:ext cx="7813800" cy="6726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800"/>
              <a:buFont typeface="Arial"/>
              <a:buNone/>
            </a:pPr>
            <a:r>
              <a:rPr b="0" i="0" lang="en-US" sz="1800" u="none" cap="none" strike="noStrike">
                <a:solidFill>
                  <a:srgbClr val="DD0079"/>
                </a:solidFill>
                <a:latin typeface="Chau Philomene One"/>
                <a:ea typeface="Chau Philomene One"/>
                <a:cs typeface="Chau Philomene One"/>
                <a:sym typeface="Chau Philomene One"/>
              </a:rPr>
              <a:t>34 Milliards d’équipements numériques en service dans le monde* </a:t>
            </a:r>
            <a:br>
              <a:rPr b="0" i="0" lang="en-US" sz="1800" u="none" cap="none" strike="noStrike">
                <a:solidFill>
                  <a:schemeClr val="dk1"/>
                </a:solidFill>
                <a:latin typeface="Chau Philomene One"/>
                <a:ea typeface="Chau Philomene One"/>
                <a:cs typeface="Chau Philomene One"/>
                <a:sym typeface="Chau Philomene One"/>
              </a:rPr>
            </a:br>
            <a:r>
              <a:rPr b="0" i="0" lang="en-US" sz="1100" u="none" cap="none" strike="noStrike">
                <a:solidFill>
                  <a:schemeClr val="dk1"/>
                </a:solidFill>
                <a:latin typeface="Arial"/>
                <a:ea typeface="Arial"/>
                <a:cs typeface="Arial"/>
                <a:sym typeface="Arial"/>
              </a:rPr>
              <a:t>Alors que la part la plus importante dans l’impact du numérique est liée à la fabrication des équipements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5" name="Shape 785"/>
        <p:cNvGrpSpPr/>
        <p:nvPr/>
      </p:nvGrpSpPr>
      <p:grpSpPr>
        <a:xfrm>
          <a:off x="0" y="0"/>
          <a:ext cx="0" cy="0"/>
          <a:chOff x="0" y="0"/>
          <a:chExt cx="0" cy="0"/>
        </a:xfrm>
      </p:grpSpPr>
      <p:sp>
        <p:nvSpPr>
          <p:cNvPr id="786" name="Google Shape;786;p89"/>
          <p:cNvSpPr/>
          <p:nvPr/>
        </p:nvSpPr>
        <p:spPr>
          <a:xfrm>
            <a:off x="685800" y="762000"/>
            <a:ext cx="7802100" cy="27531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None/>
            </a:pPr>
            <a:r>
              <a:rPr lang="en-US" sz="3000">
                <a:solidFill>
                  <a:srgbClr val="DD0079"/>
                </a:solidFill>
                <a:latin typeface="Chau Philomene One"/>
                <a:ea typeface="Chau Philomene One"/>
                <a:cs typeface="Chau Philomene One"/>
                <a:sym typeface="Chau Philomene One"/>
              </a:rPr>
              <a:t>Bravo à vous pour ce nettoyage !</a:t>
            </a:r>
            <a:endParaRPr sz="3000">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3E8DDC"/>
                </a:solidFill>
              </a:rPr>
              <a:t>I</a:t>
            </a:r>
            <a:r>
              <a:rPr lang="en-US" sz="3000">
                <a:solidFill>
                  <a:srgbClr val="3E8DDC"/>
                </a:solidFill>
                <a:latin typeface="Chau Philomene One"/>
                <a:ea typeface="Chau Philomene One"/>
                <a:cs typeface="Chau Philomene One"/>
                <a:sym typeface="Chau Philomene One"/>
              </a:rPr>
              <a:t> </a:t>
            </a:r>
            <a:r>
              <a:rPr lang="en-US" sz="2300">
                <a:solidFill>
                  <a:srgbClr val="3E8DDC"/>
                </a:solidFill>
                <a:latin typeface="Chau Philomene One"/>
                <a:ea typeface="Chau Philomene One"/>
                <a:cs typeface="Chau Philomene One"/>
                <a:sym typeface="Chau Philomene One"/>
              </a:rPr>
              <a:t>Communiquez votre bilan sur vos réseaux sociaux (</a:t>
            </a:r>
            <a:r>
              <a:rPr lang="en-US" sz="2300">
                <a:solidFill>
                  <a:srgbClr val="3E8DDC"/>
                </a:solidFill>
                <a:uFill>
                  <a:noFill/>
                </a:uFill>
                <a:latin typeface="Chau Philomene One"/>
                <a:ea typeface="Chau Philomene One"/>
                <a:cs typeface="Chau Philomene One"/>
                <a:sym typeface="Chau Philomene One"/>
                <a:hlinkClick r:id="rId3">
                  <a:extLst>
                    <a:ext uri="{A12FA001-AC4F-418D-AE19-62706E023703}">
                      <ahyp:hlinkClr val="tx"/>
                    </a:ext>
                  </a:extLst>
                </a:hlinkClick>
              </a:rPr>
              <a:t>#DigitalCleanupDay</a:t>
            </a:r>
            <a:r>
              <a:rPr lang="en-US" sz="2300">
                <a:solidFill>
                  <a:srgbClr val="3E8DDC"/>
                </a:solidFill>
                <a:latin typeface="Chau Philomene One"/>
                <a:ea typeface="Chau Philomene One"/>
                <a:cs typeface="Chau Philomene One"/>
                <a:sym typeface="Chau Philomene One"/>
              </a:rPr>
              <a:t> )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300">
                <a:solidFill>
                  <a:srgbClr val="3E8DDC"/>
                </a:solidFill>
                <a:latin typeface="Chau Philomene One"/>
                <a:ea typeface="Chau Philomene One"/>
                <a:cs typeface="Chau Philomene One"/>
                <a:sym typeface="Chau Philomene One"/>
              </a:rPr>
              <a:t>Vous souhaitez aller plus loin ou vous former au numérique responsable ?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3E8DDC"/>
                </a:solidFill>
              </a:rPr>
              <a:t>I</a:t>
            </a:r>
            <a:r>
              <a:rPr lang="en-US" sz="3000">
                <a:solidFill>
                  <a:srgbClr val="3E8DDC"/>
                </a:solidFill>
                <a:latin typeface="Chau Philomene One"/>
                <a:ea typeface="Chau Philomene One"/>
                <a:cs typeface="Chau Philomene One"/>
                <a:sym typeface="Chau Philomene One"/>
              </a:rPr>
              <a:t> </a:t>
            </a:r>
            <a:r>
              <a:rPr lang="en-US" sz="2300">
                <a:solidFill>
                  <a:srgbClr val="3E8DDC"/>
                </a:solidFill>
                <a:latin typeface="Chau Philomene One"/>
                <a:ea typeface="Chau Philomene One"/>
                <a:cs typeface="Chau Philomene One"/>
                <a:sym typeface="Chau Philomene One"/>
              </a:rPr>
              <a:t>Participez aux MOOCS proposés par l’INR </a:t>
            </a:r>
            <a:br>
              <a:rPr lang="en-US" sz="2300">
                <a:solidFill>
                  <a:srgbClr val="F2F2F2"/>
                </a:solidFill>
                <a:latin typeface="Chau Philomene One"/>
                <a:ea typeface="Chau Philomene One"/>
                <a:cs typeface="Chau Philomene One"/>
                <a:sym typeface="Chau Philomene One"/>
              </a:rPr>
            </a:br>
            <a:r>
              <a:rPr i="1" lang="en-US">
                <a:solidFill>
                  <a:srgbClr val="3E8DDC"/>
                </a:solidFill>
                <a:latin typeface="Chau Philomene One"/>
                <a:ea typeface="Chau Philomene One"/>
                <a:cs typeface="Chau Philomene One"/>
                <a:sym typeface="Chau Philomene One"/>
              </a:rPr>
              <a:t>(accessible via : </a:t>
            </a:r>
            <a:r>
              <a:rPr i="1" lang="en-US" u="sng">
                <a:solidFill>
                  <a:srgbClr val="DD0079"/>
                </a:solidFill>
                <a:latin typeface="Chau Philomene One"/>
                <a:ea typeface="Chau Philomene One"/>
                <a:cs typeface="Chau Philomene One"/>
                <a:sym typeface="Chau Philomene One"/>
                <a:hlinkClick r:id="rId4">
                  <a:extLst>
                    <a:ext uri="{A12FA001-AC4F-418D-AE19-62706E023703}">
                      <ahyp:hlinkClr val="tx"/>
                    </a:ext>
                  </a:extLst>
                </a:hlinkClick>
              </a:rPr>
              <a:t>https://digital-cleanup-day.fr/se-former/</a:t>
            </a:r>
            <a:r>
              <a:rPr i="1" lang="en-US">
                <a:solidFill>
                  <a:srgbClr val="3E8DDC"/>
                </a:solidFill>
                <a:latin typeface="Chau Philomene One"/>
                <a:ea typeface="Chau Philomene One"/>
                <a:cs typeface="Chau Philomene One"/>
                <a:sym typeface="Chau Philomene One"/>
              </a:rPr>
              <a:t>)</a:t>
            </a:r>
            <a:endParaRPr i="1">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i="1">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3E8DDC"/>
                </a:solidFill>
              </a:rPr>
              <a:t>I</a:t>
            </a:r>
            <a:r>
              <a:rPr lang="en-US" sz="2000">
                <a:solidFill>
                  <a:srgbClr val="3E8DDC"/>
                </a:solidFill>
                <a:latin typeface="Chau Philomene One"/>
                <a:ea typeface="Chau Philomene One"/>
                <a:cs typeface="Chau Philomene One"/>
                <a:sym typeface="Chau Philomene One"/>
              </a:rPr>
              <a:t> </a:t>
            </a:r>
            <a:r>
              <a:rPr i="1" lang="en-US">
                <a:solidFill>
                  <a:srgbClr val="3E8DDC"/>
                </a:solidFill>
                <a:latin typeface="Chau Philomene One"/>
                <a:ea typeface="Chau Philomene One"/>
                <a:cs typeface="Chau Philomene One"/>
                <a:sym typeface="Chau Philomene One"/>
              </a:rPr>
              <a:t>Donner votre témoignage sur </a:t>
            </a:r>
            <a:r>
              <a:rPr i="1" lang="en-US" u="sng">
                <a:solidFill>
                  <a:srgbClr val="DD0079"/>
                </a:solidFill>
                <a:latin typeface="Chau Philomene One"/>
                <a:ea typeface="Chau Philomene One"/>
                <a:cs typeface="Chau Philomene One"/>
                <a:sym typeface="Chau Philomene One"/>
                <a:hlinkClick r:id="rId5">
                  <a:extLst>
                    <a:ext uri="{A12FA001-AC4F-418D-AE19-62706E023703}">
                      <ahyp:hlinkClr val="tx"/>
                    </a:ext>
                  </a:extLst>
                </a:hlinkClick>
              </a:rPr>
              <a:t>contact@digital-cleanup-day.fr</a:t>
            </a:r>
            <a:r>
              <a:rPr i="1" lang="en-US">
                <a:solidFill>
                  <a:srgbClr val="DD0079"/>
                </a:solidFill>
                <a:latin typeface="Chau Philomene One"/>
                <a:ea typeface="Chau Philomene One"/>
                <a:cs typeface="Chau Philomene One"/>
                <a:sym typeface="Chau Philomene One"/>
              </a:rPr>
              <a:t> </a:t>
            </a:r>
            <a:endParaRPr i="1">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3E8DDC"/>
                </a:solidFill>
              </a:rPr>
              <a:t>I</a:t>
            </a:r>
            <a:r>
              <a:rPr lang="en-US" sz="2000">
                <a:solidFill>
                  <a:srgbClr val="3E8DDC"/>
                </a:solidFill>
                <a:latin typeface="Chau Philomene One"/>
                <a:ea typeface="Chau Philomene One"/>
                <a:cs typeface="Chau Philomene One"/>
                <a:sym typeface="Chau Philomene One"/>
              </a:rPr>
              <a:t> </a:t>
            </a:r>
            <a:r>
              <a:rPr i="1" lang="en-US">
                <a:solidFill>
                  <a:srgbClr val="3E8DDC"/>
                </a:solidFill>
                <a:latin typeface="Chau Philomene One"/>
                <a:ea typeface="Chau Philomene One"/>
                <a:cs typeface="Chau Philomene One"/>
                <a:sym typeface="Chau Philomene One"/>
              </a:rPr>
              <a:t>Devenez ambassadeur (</a:t>
            </a:r>
            <a:r>
              <a:rPr i="1" lang="en-US" u="sng">
                <a:solidFill>
                  <a:srgbClr val="DD0079"/>
                </a:solidFill>
                <a:latin typeface="Chau Philomene One"/>
                <a:ea typeface="Chau Philomene One"/>
                <a:cs typeface="Chau Philomene One"/>
                <a:sym typeface="Chau Philomene One"/>
                <a:hlinkClick r:id="rId6">
                  <a:extLst>
                    <a:ext uri="{A12FA001-AC4F-418D-AE19-62706E023703}">
                      <ahyp:hlinkClr val="tx"/>
                    </a:ext>
                  </a:extLst>
                </a:hlinkClick>
              </a:rPr>
              <a:t>https://digital-cleanup-day.fr/mengager-plus/</a:t>
            </a:r>
            <a:r>
              <a:rPr i="1" lang="en-US">
                <a:solidFill>
                  <a:srgbClr val="3E8DDC"/>
                </a:solidFill>
                <a:latin typeface="Chau Philomene One"/>
                <a:ea typeface="Chau Philomene One"/>
                <a:cs typeface="Chau Philomene One"/>
                <a:sym typeface="Chau Philomene One"/>
              </a:rPr>
              <a:t>)</a:t>
            </a:r>
            <a:endParaRPr sz="2300">
              <a:solidFill>
                <a:srgbClr val="3E8DDC"/>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3E8DDC"/>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006D90"/>
              </a:solidFill>
              <a:latin typeface="Poppins"/>
              <a:ea typeface="Poppins"/>
              <a:cs typeface="Poppins"/>
              <a:sym typeface="Poppins"/>
            </a:endParaRPr>
          </a:p>
        </p:txBody>
      </p:sp>
      <p:sp>
        <p:nvSpPr>
          <p:cNvPr id="787" name="Google Shape;787;p89"/>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788" name="Google Shape;788;p89"/>
          <p:cNvPicPr preferRelativeResize="0"/>
          <p:nvPr/>
        </p:nvPicPr>
        <p:blipFill rotWithShape="1">
          <a:blip r:embed="rId7">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90"/>
          <p:cNvSpPr txBox="1"/>
          <p:nvPr/>
        </p:nvSpPr>
        <p:spPr>
          <a:xfrm>
            <a:off x="364100" y="377000"/>
            <a:ext cx="8401200" cy="12195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rgbClr val="3E8DDC"/>
                </a:solidFill>
                <a:latin typeface="Chau Philomene One"/>
                <a:ea typeface="Chau Philomene One"/>
                <a:cs typeface="Chau Philomene One"/>
                <a:sym typeface="Chau Philomene One"/>
              </a:rPr>
              <a:t>À</a:t>
            </a:r>
            <a:r>
              <a:rPr lang="en-US" sz="2700">
                <a:solidFill>
                  <a:srgbClr val="3E8DDC"/>
                </a:solidFill>
                <a:latin typeface="Chau Philomene One"/>
                <a:ea typeface="Chau Philomene One"/>
                <a:cs typeface="Chau Philomene One"/>
                <a:sym typeface="Chau Philomene One"/>
              </a:rPr>
              <a:t> la fin de votre événement … Le bilan !</a:t>
            </a:r>
            <a:r>
              <a:rPr b="0" i="0" lang="en-US" sz="2700" u="none" cap="none" strike="noStrike">
                <a:solidFill>
                  <a:srgbClr val="3E8DDC"/>
                </a:solidFill>
                <a:latin typeface="Chau Philomene One"/>
                <a:ea typeface="Chau Philomene One"/>
                <a:cs typeface="Chau Philomene One"/>
                <a:sym typeface="Chau Philomene One"/>
              </a:rPr>
              <a:t> </a:t>
            </a:r>
            <a:endParaRPr b="0" i="0" sz="2400" u="none" cap="none" strike="noStrike">
              <a:solidFill>
                <a:srgbClr val="3E8DDC"/>
              </a:solidFill>
              <a:latin typeface="Chau Philomene One"/>
              <a:ea typeface="Chau Philomene One"/>
              <a:cs typeface="Chau Philomene One"/>
              <a:sym typeface="Chau Philomene One"/>
            </a:endParaRPr>
          </a:p>
        </p:txBody>
      </p:sp>
      <p:pic>
        <p:nvPicPr>
          <p:cNvPr id="794" name="Google Shape;794;p90"/>
          <p:cNvPicPr preferRelativeResize="0"/>
          <p:nvPr/>
        </p:nvPicPr>
        <p:blipFill rotWithShape="1">
          <a:blip r:embed="rId3">
            <a:alphaModFix/>
          </a:blip>
          <a:srcRect b="0" l="0" r="0" t="0"/>
          <a:stretch/>
        </p:blipFill>
        <p:spPr>
          <a:xfrm>
            <a:off x="0" y="649375"/>
            <a:ext cx="9144000" cy="4494126"/>
          </a:xfrm>
          <a:prstGeom prst="rect">
            <a:avLst/>
          </a:prstGeom>
          <a:noFill/>
          <a:ln>
            <a:noFill/>
          </a:ln>
        </p:spPr>
      </p:pic>
      <p:sp>
        <p:nvSpPr>
          <p:cNvPr id="795" name="Google Shape;795;p90"/>
          <p:cNvSpPr txBox="1"/>
          <p:nvPr/>
        </p:nvSpPr>
        <p:spPr>
          <a:xfrm>
            <a:off x="632200" y="1177525"/>
            <a:ext cx="78033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hau Philomene One"/>
                <a:ea typeface="Chau Philomene One"/>
                <a:cs typeface="Chau Philomene One"/>
                <a:sym typeface="Chau Philomene One"/>
              </a:rPr>
              <a:t>À</a:t>
            </a:r>
            <a:r>
              <a:rPr lang="en-US" sz="1600">
                <a:solidFill>
                  <a:schemeClr val="dk1"/>
                </a:solidFill>
                <a:latin typeface="Chau Philomene One"/>
                <a:ea typeface="Chau Philomene One"/>
                <a:cs typeface="Chau Philomene One"/>
                <a:sym typeface="Chau Philomene One"/>
              </a:rPr>
              <a:t> la fin de votre opération, n'oubliez pas de nous faire remonter vos stats ! </a:t>
            </a:r>
            <a:endParaRPr sz="1600">
              <a:solidFill>
                <a:schemeClr val="dk1"/>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1600">
              <a:solidFill>
                <a:schemeClr val="dk1"/>
              </a:solidFill>
              <a:latin typeface="Chau Philomene One"/>
              <a:ea typeface="Chau Philomene One"/>
              <a:cs typeface="Chau Philomene One"/>
              <a:sym typeface="Chau Philomene One"/>
            </a:endParaRPr>
          </a:p>
          <a:p>
            <a:pPr indent="0" lvl="0" marL="0" rtl="0" algn="l">
              <a:spcBef>
                <a:spcPts val="0"/>
              </a:spcBef>
              <a:spcAft>
                <a:spcPts val="0"/>
              </a:spcAft>
              <a:buNone/>
            </a:pPr>
            <a:r>
              <a:rPr lang="en-US">
                <a:solidFill>
                  <a:schemeClr val="dk1"/>
                </a:solidFill>
              </a:rPr>
              <a:t>Assurez-vous de bien comptabiliser le </a:t>
            </a:r>
            <a:r>
              <a:rPr b="1" lang="en-US">
                <a:solidFill>
                  <a:srgbClr val="4787C7"/>
                </a:solidFill>
              </a:rPr>
              <a:t>nombre total de personnes</a:t>
            </a:r>
            <a:r>
              <a:rPr lang="en-US">
                <a:solidFill>
                  <a:schemeClr val="dk1"/>
                </a:solidFill>
              </a:rPr>
              <a:t> ayant réellement participé à vos actions de sensibilisation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Par type de cleanup, pensez à comptabiliser aussi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DA1984"/>
                </a:solidFill>
                <a:latin typeface="Chau Philomene One"/>
                <a:ea typeface="Chau Philomene One"/>
                <a:cs typeface="Chau Philomene One"/>
                <a:sym typeface="Chau Philomene One"/>
              </a:rPr>
              <a:t>Digital Cleanup Données</a:t>
            </a:r>
            <a:r>
              <a:rPr lang="en-US">
                <a:solidFill>
                  <a:schemeClr val="dk1"/>
                </a:solidFill>
              </a:rPr>
              <a:t> :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nombre et le poids des données supprimées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3E8DDC"/>
                </a:solidFill>
                <a:latin typeface="Chau Philomene One"/>
                <a:ea typeface="Chau Philomene One"/>
                <a:cs typeface="Chau Philomene One"/>
                <a:sym typeface="Chau Philomene One"/>
              </a:rPr>
              <a:t>Digital Cleanup Réemploi</a:t>
            </a:r>
            <a:r>
              <a:rPr lang="en-US">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nombre d’équipements réutilisés, protégés, réparés, ou donnés (selon le type d’action) et par type d’équipement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EAB60B"/>
                </a:solidFill>
                <a:latin typeface="Chau Philomene One"/>
                <a:ea typeface="Chau Philomene One"/>
                <a:cs typeface="Chau Philomene One"/>
                <a:sym typeface="Chau Philomene One"/>
              </a:rPr>
              <a:t>Digital Cleanup Recyclage</a:t>
            </a:r>
            <a:r>
              <a:rPr lang="en-US">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poids total de vos équipements DEEE récoltés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Tous les détails dans votre espace connecté via </a:t>
            </a:r>
            <a:r>
              <a:rPr lang="en-US" u="sng">
                <a:solidFill>
                  <a:schemeClr val="hlink"/>
                </a:solidFill>
                <a:hlinkClick r:id="rId4"/>
              </a:rPr>
              <a:t>Mes outils</a:t>
            </a:r>
            <a:r>
              <a:rPr lang="en-US">
                <a:solidFill>
                  <a:schemeClr val="dk1"/>
                </a:solidFill>
              </a:rPr>
              <a:t> </a:t>
            </a:r>
            <a:endParaRPr>
              <a:solidFill>
                <a:schemeClr val="dk1"/>
              </a:solidFill>
            </a:endParaRPr>
          </a:p>
        </p:txBody>
      </p:sp>
      <p:sp>
        <p:nvSpPr>
          <p:cNvPr id="796" name="Google Shape;796;p90"/>
          <p:cNvSpPr/>
          <p:nvPr/>
        </p:nvSpPr>
        <p:spPr>
          <a:xfrm rot="846368">
            <a:off x="7687364" y="3738587"/>
            <a:ext cx="1312167" cy="1346874"/>
          </a:xfrm>
          <a:prstGeom prst="ellipse">
            <a:avLst/>
          </a:prstGeom>
          <a:solidFill>
            <a:srgbClr val="FFD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hau Philomene One"/>
                <a:ea typeface="Chau Philomene One"/>
                <a:cs typeface="Chau Philomene One"/>
                <a:sym typeface="Chau Philomene One"/>
              </a:rPr>
              <a:t>Modèle de tableau bilan bientôt disponible</a:t>
            </a:r>
            <a:endParaRPr sz="1200">
              <a:latin typeface="Chau Philomene One"/>
              <a:ea typeface="Chau Philomene One"/>
              <a:cs typeface="Chau Philomene One"/>
              <a:sym typeface="Chau Philomene On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pic>
        <p:nvPicPr>
          <p:cNvPr id="801" name="Google Shape;801;p91"/>
          <p:cNvPicPr preferRelativeResize="0"/>
          <p:nvPr/>
        </p:nvPicPr>
        <p:blipFill rotWithShape="1">
          <a:blip r:embed="rId3">
            <a:alphaModFix/>
          </a:blip>
          <a:srcRect b="0" l="0" r="0" t="0"/>
          <a:stretch/>
        </p:blipFill>
        <p:spPr>
          <a:xfrm>
            <a:off x="0" y="3"/>
            <a:ext cx="9144000" cy="5143497"/>
          </a:xfrm>
          <a:prstGeom prst="rect">
            <a:avLst/>
          </a:prstGeom>
          <a:noFill/>
          <a:ln>
            <a:noFill/>
          </a:ln>
        </p:spPr>
      </p:pic>
      <p:pic>
        <p:nvPicPr>
          <p:cNvPr id="802" name="Google Shape;802;p91"/>
          <p:cNvPicPr preferRelativeResize="0"/>
          <p:nvPr/>
        </p:nvPicPr>
        <p:blipFill rotWithShape="1">
          <a:blip r:embed="rId4">
            <a:alphaModFix/>
          </a:blip>
          <a:srcRect b="0" l="0" r="0" t="0"/>
          <a:stretch/>
        </p:blipFill>
        <p:spPr>
          <a:xfrm rot="10286622">
            <a:off x="-340527" y="-1899658"/>
            <a:ext cx="7000803" cy="3688411"/>
          </a:xfrm>
          <a:prstGeom prst="rect">
            <a:avLst/>
          </a:prstGeom>
          <a:noFill/>
          <a:ln>
            <a:noFill/>
          </a:ln>
        </p:spPr>
      </p:pic>
      <p:sp>
        <p:nvSpPr>
          <p:cNvPr id="803" name="Google Shape;803;p91"/>
          <p:cNvSpPr txBox="1"/>
          <p:nvPr/>
        </p:nvSpPr>
        <p:spPr>
          <a:xfrm>
            <a:off x="777625" y="777625"/>
            <a:ext cx="47103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chemeClr val="lt1"/>
                </a:solidFill>
                <a:latin typeface="Chau Philomene One"/>
                <a:ea typeface="Chau Philomene One"/>
                <a:cs typeface="Chau Philomene One"/>
                <a:sym typeface="Chau Philomene One"/>
              </a:rPr>
              <a:t>Passons à l’action ! </a:t>
            </a:r>
            <a:endParaRPr b="0" i="0" sz="1400" u="none" cap="none" strike="noStrike">
              <a:solidFill>
                <a:srgbClr val="000000"/>
              </a:solidFill>
              <a:latin typeface="Arial"/>
              <a:ea typeface="Arial"/>
              <a:cs typeface="Arial"/>
              <a:sym typeface="Arial"/>
            </a:endParaRPr>
          </a:p>
        </p:txBody>
      </p:sp>
      <p:sp>
        <p:nvSpPr>
          <p:cNvPr id="804" name="Google Shape;804;p91"/>
          <p:cNvSpPr txBox="1"/>
          <p:nvPr/>
        </p:nvSpPr>
        <p:spPr>
          <a:xfrm>
            <a:off x="2704663" y="3224625"/>
            <a:ext cx="37347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Digital Cleanup Réemploi</a:t>
            </a:r>
            <a:endParaRPr b="0" i="0" sz="2700" u="none" cap="none" strike="noStrike">
              <a:solidFill>
                <a:srgbClr val="3E8DDC"/>
              </a:solidFill>
              <a:latin typeface="Chau Philomene One"/>
              <a:ea typeface="Chau Philomene One"/>
              <a:cs typeface="Chau Philomene One"/>
              <a:sym typeface="Chau Philomene One"/>
            </a:endParaRPr>
          </a:p>
        </p:txBody>
      </p:sp>
      <p:pic>
        <p:nvPicPr>
          <p:cNvPr id="805" name="Google Shape;805;p91"/>
          <p:cNvPicPr preferRelativeResize="0"/>
          <p:nvPr/>
        </p:nvPicPr>
        <p:blipFill rotWithShape="1">
          <a:blip r:embed="rId5">
            <a:alphaModFix/>
          </a:blip>
          <a:srcRect b="0" l="0" r="0" t="0"/>
          <a:stretch/>
        </p:blipFill>
        <p:spPr>
          <a:xfrm>
            <a:off x="4071513" y="1958499"/>
            <a:ext cx="1000970" cy="10779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pic>
        <p:nvPicPr>
          <p:cNvPr id="810" name="Google Shape;810;p92"/>
          <p:cNvPicPr preferRelativeResize="0"/>
          <p:nvPr/>
        </p:nvPicPr>
        <p:blipFill rotWithShape="1">
          <a:blip r:embed="rId3">
            <a:alphaModFix/>
          </a:blip>
          <a:srcRect b="0" l="0" r="0" t="0"/>
          <a:stretch/>
        </p:blipFill>
        <p:spPr>
          <a:xfrm>
            <a:off x="0" y="-17150"/>
            <a:ext cx="9144000" cy="5332176"/>
          </a:xfrm>
          <a:prstGeom prst="rect">
            <a:avLst/>
          </a:prstGeom>
          <a:noFill/>
          <a:ln>
            <a:noFill/>
          </a:ln>
        </p:spPr>
      </p:pic>
      <p:sp>
        <p:nvSpPr>
          <p:cNvPr id="811" name="Google Shape;811;p92"/>
          <p:cNvSpPr txBox="1"/>
          <p:nvPr/>
        </p:nvSpPr>
        <p:spPr>
          <a:xfrm>
            <a:off x="1708625" y="781450"/>
            <a:ext cx="37347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Digital Cleanup Réemploi</a:t>
            </a:r>
            <a:endParaRPr b="0" i="0" sz="2700" u="none" cap="none" strike="noStrike">
              <a:solidFill>
                <a:srgbClr val="3E8DDC"/>
              </a:solidFill>
              <a:latin typeface="Chau Philomene One"/>
              <a:ea typeface="Chau Philomene One"/>
              <a:cs typeface="Chau Philomene One"/>
              <a:sym typeface="Chau Philomene One"/>
            </a:endParaRPr>
          </a:p>
        </p:txBody>
      </p:sp>
      <p:sp>
        <p:nvSpPr>
          <p:cNvPr id="812" name="Google Shape;812;p92"/>
          <p:cNvSpPr txBox="1"/>
          <p:nvPr/>
        </p:nvSpPr>
        <p:spPr>
          <a:xfrm>
            <a:off x="699875" y="1534700"/>
            <a:ext cx="7776300" cy="317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E8DDC"/>
                </a:solidFill>
                <a:latin typeface="Chau Philomene One"/>
                <a:ea typeface="Chau Philomene One"/>
                <a:cs typeface="Chau Philomene One"/>
                <a:sym typeface="Chau Philomene One"/>
              </a:rPr>
              <a:t>BUT : </a:t>
            </a:r>
            <a:r>
              <a:rPr b="0" i="0" lang="en-US" sz="1400" u="none" cap="none" strike="noStrike">
                <a:solidFill>
                  <a:schemeClr val="dk1"/>
                </a:solidFill>
                <a:latin typeface="Arial"/>
                <a:ea typeface="Arial"/>
                <a:cs typeface="Arial"/>
                <a:sym typeface="Arial"/>
              </a:rPr>
              <a:t>Sensibiliser les participant.e.s à l’impact environnemental du numérique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E8DDC"/>
                </a:solidFill>
                <a:latin typeface="Chau Philomene One"/>
                <a:ea typeface="Chau Philomene One"/>
                <a:cs typeface="Chau Philomene One"/>
                <a:sym typeface="Chau Philomene One"/>
              </a:rPr>
              <a:t>ACTION : </a:t>
            </a:r>
            <a:r>
              <a:rPr b="0" i="0" lang="en-US" sz="1400" u="none" cap="none" strike="noStrike">
                <a:solidFill>
                  <a:schemeClr val="dk1"/>
                </a:solidFill>
                <a:latin typeface="Arial"/>
                <a:ea typeface="Arial"/>
                <a:cs typeface="Arial"/>
                <a:sym typeface="Arial"/>
              </a:rPr>
              <a:t>Ressortir mes anciens équipements qui dorment au placard et donner une seconde vie à tous les équipements pourtant encore fonctionnel</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E8DDC"/>
                </a:solidFill>
                <a:latin typeface="Chau Philomene One"/>
                <a:ea typeface="Chau Philomene One"/>
                <a:cs typeface="Chau Philomene One"/>
                <a:sym typeface="Chau Philomene One"/>
              </a:rPr>
              <a:t>FORMAT : </a:t>
            </a:r>
            <a:endParaRPr b="0" i="0" sz="1800" u="none" cap="none" strike="noStrike">
              <a:solidFill>
                <a:srgbClr val="3E8DDC"/>
              </a:solidFill>
              <a:latin typeface="Chau Philomene One"/>
              <a:ea typeface="Chau Philomene One"/>
              <a:cs typeface="Chau Philomene One"/>
              <a:sym typeface="Chau Philomene One"/>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Atelier de sensibilisation (de 1h à 2h - en présentiel ou à distance) pour ensemble de manière convivial se réapproprier et prendre soin de son smartphone,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Passer à l’action :</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protéger votre smartphone ou votre ordinateur encore fonctionnel, </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réutiliser vous même les équipements encore fonctionnels, </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réparer vous même </a:t>
            </a:r>
            <a:r>
              <a:rPr lang="en-US">
                <a:solidFill>
                  <a:schemeClr val="dk1"/>
                </a:solidFill>
              </a:rPr>
              <a:t>votre équipement</a:t>
            </a:r>
            <a:r>
              <a:rPr b="0" i="0" lang="en-US" sz="1400" u="none" cap="none" strike="noStrike">
                <a:solidFill>
                  <a:schemeClr val="dk1"/>
                </a:solidFill>
                <a:latin typeface="Arial"/>
                <a:ea typeface="Arial"/>
                <a:cs typeface="Arial"/>
                <a:sym typeface="Arial"/>
              </a:rPr>
              <a:t>, via un repair café ou un </a:t>
            </a:r>
            <a:r>
              <a:rPr b="0" i="0" lang="en-US" sz="1400" u="sng" cap="none" strike="noStrike">
                <a:solidFill>
                  <a:schemeClr val="hlink"/>
                </a:solidFill>
                <a:latin typeface="Arial"/>
                <a:ea typeface="Arial"/>
                <a:cs typeface="Arial"/>
                <a:sym typeface="Arial"/>
                <a:hlinkClick r:id="rId4"/>
              </a:rPr>
              <a:t>réparateur agréé</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donner votre équipement fonctionnel à un proche ou une association </a:t>
            </a:r>
            <a:endParaRPr b="0" i="0" sz="1400" u="none" cap="none" strike="noStrike">
              <a:solidFill>
                <a:schemeClr val="dk1"/>
              </a:solidFill>
              <a:latin typeface="Arial"/>
              <a:ea typeface="Arial"/>
              <a:cs typeface="Arial"/>
              <a:sym typeface="Arial"/>
            </a:endParaRPr>
          </a:p>
        </p:txBody>
      </p:sp>
      <p:pic>
        <p:nvPicPr>
          <p:cNvPr id="813" name="Google Shape;813;p92"/>
          <p:cNvPicPr preferRelativeResize="0"/>
          <p:nvPr/>
        </p:nvPicPr>
        <p:blipFill rotWithShape="1">
          <a:blip r:embed="rId5">
            <a:alphaModFix/>
          </a:blip>
          <a:srcRect b="0" l="0" r="0" t="0"/>
          <a:stretch/>
        </p:blipFill>
        <p:spPr>
          <a:xfrm>
            <a:off x="699875" y="663306"/>
            <a:ext cx="789350" cy="85006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93"/>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819" name="Google Shape;819;p93"/>
          <p:cNvSpPr txBox="1"/>
          <p:nvPr/>
        </p:nvSpPr>
        <p:spPr>
          <a:xfrm>
            <a:off x="1708625" y="781450"/>
            <a:ext cx="37347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Digital Cleanup Réemploi</a:t>
            </a:r>
            <a:endParaRPr b="0" i="0" sz="2700" u="none" cap="none" strike="noStrike">
              <a:solidFill>
                <a:srgbClr val="3E8DDC"/>
              </a:solidFill>
              <a:latin typeface="Chau Philomene One"/>
              <a:ea typeface="Chau Philomene One"/>
              <a:cs typeface="Chau Philomene One"/>
              <a:sym typeface="Chau Philomene One"/>
            </a:endParaRPr>
          </a:p>
        </p:txBody>
      </p:sp>
      <p:sp>
        <p:nvSpPr>
          <p:cNvPr id="820" name="Google Shape;820;p93"/>
          <p:cNvSpPr txBox="1"/>
          <p:nvPr/>
        </p:nvSpPr>
        <p:spPr>
          <a:xfrm>
            <a:off x="699875" y="1687100"/>
            <a:ext cx="55989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E8DDC"/>
                </a:solidFill>
                <a:latin typeface="Chau Philomene One"/>
                <a:ea typeface="Chau Philomene One"/>
                <a:cs typeface="Chau Philomene One"/>
                <a:sym typeface="Chau Philomene One"/>
              </a:rPr>
              <a:t>RESSOURCES : </a:t>
            </a:r>
            <a:r>
              <a:rPr b="0" i="0" lang="en-US" sz="1400" u="none" cap="none" strike="noStrike">
                <a:solidFill>
                  <a:schemeClr val="dk1"/>
                </a:solidFill>
                <a:latin typeface="Arial"/>
                <a:ea typeface="Arial"/>
                <a:cs typeface="Arial"/>
                <a:sym typeface="Arial"/>
              </a:rPr>
              <a:t>Fiches pratiques / Kits de com’ / Guides techniques &amp; Supports de présentation pour animer une session dédiée / Tableau bilan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E8DDC"/>
                </a:solidFill>
                <a:latin typeface="Chau Philomene One"/>
                <a:ea typeface="Chau Philomene One"/>
                <a:cs typeface="Chau Philomene One"/>
                <a:sym typeface="Chau Philomene One"/>
              </a:rPr>
              <a:t>-&gt; BILAN : </a:t>
            </a:r>
            <a:r>
              <a:rPr b="0" i="0" lang="en-US" sz="1400" u="none" cap="none" strike="noStrike">
                <a:solidFill>
                  <a:schemeClr val="dk1"/>
                </a:solidFill>
                <a:latin typeface="Arial"/>
                <a:ea typeface="Arial"/>
                <a:cs typeface="Arial"/>
                <a:sym typeface="Arial"/>
              </a:rPr>
              <a:t>Noter le type, la quantité et l’action réalisée pour chaque équipement </a:t>
            </a:r>
            <a:endParaRPr b="0" i="0" sz="1400" u="none" cap="none" strike="noStrike">
              <a:solidFill>
                <a:schemeClr val="dk1"/>
              </a:solidFill>
              <a:latin typeface="Arial"/>
              <a:ea typeface="Arial"/>
              <a:cs typeface="Arial"/>
              <a:sym typeface="Arial"/>
            </a:endParaRPr>
          </a:p>
        </p:txBody>
      </p:sp>
      <p:pic>
        <p:nvPicPr>
          <p:cNvPr id="821" name="Google Shape;821;p93"/>
          <p:cNvPicPr preferRelativeResize="0"/>
          <p:nvPr/>
        </p:nvPicPr>
        <p:blipFill rotWithShape="1">
          <a:blip r:embed="rId4">
            <a:alphaModFix/>
          </a:blip>
          <a:srcRect b="0" l="0" r="0" t="0"/>
          <a:stretch/>
        </p:blipFill>
        <p:spPr>
          <a:xfrm>
            <a:off x="699875" y="663306"/>
            <a:ext cx="789350" cy="850069"/>
          </a:xfrm>
          <a:prstGeom prst="rect">
            <a:avLst/>
          </a:prstGeom>
          <a:noFill/>
          <a:ln>
            <a:noFill/>
          </a:ln>
        </p:spPr>
      </p:pic>
      <p:pic>
        <p:nvPicPr>
          <p:cNvPr id="822" name="Google Shape;822;p93"/>
          <p:cNvPicPr preferRelativeResize="0"/>
          <p:nvPr/>
        </p:nvPicPr>
        <p:blipFill rotWithShape="1">
          <a:blip r:embed="rId5">
            <a:alphaModFix/>
          </a:blip>
          <a:srcRect b="1617" l="10369" r="44488" t="47192"/>
          <a:stretch/>
        </p:blipFill>
        <p:spPr>
          <a:xfrm>
            <a:off x="6021075" y="1864725"/>
            <a:ext cx="2321800" cy="263285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94"/>
          <p:cNvSpPr txBox="1"/>
          <p:nvPr/>
        </p:nvSpPr>
        <p:spPr>
          <a:xfrm>
            <a:off x="1708625" y="476650"/>
            <a:ext cx="37347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700">
                <a:solidFill>
                  <a:srgbClr val="3E8DDC"/>
                </a:solidFill>
                <a:latin typeface="Chau Philomene One"/>
                <a:ea typeface="Chau Philomene One"/>
                <a:cs typeface="Chau Philomene One"/>
                <a:sym typeface="Chau Philomene One"/>
              </a:rPr>
              <a:t>Digital Cleanup Réemploi</a:t>
            </a:r>
            <a:endParaRPr sz="2700">
              <a:solidFill>
                <a:srgbClr val="3E8DDC"/>
              </a:solidFill>
              <a:latin typeface="Chau Philomene One"/>
              <a:ea typeface="Chau Philomene One"/>
              <a:cs typeface="Chau Philomene One"/>
              <a:sym typeface="Chau Philomene One"/>
            </a:endParaRPr>
          </a:p>
        </p:txBody>
      </p:sp>
      <p:pic>
        <p:nvPicPr>
          <p:cNvPr id="828" name="Google Shape;828;p94"/>
          <p:cNvPicPr preferRelativeResize="0"/>
          <p:nvPr/>
        </p:nvPicPr>
        <p:blipFill>
          <a:blip r:embed="rId3">
            <a:alphaModFix/>
          </a:blip>
          <a:stretch>
            <a:fillRect/>
          </a:stretch>
        </p:blipFill>
        <p:spPr>
          <a:xfrm>
            <a:off x="699875" y="358506"/>
            <a:ext cx="789350" cy="850069"/>
          </a:xfrm>
          <a:prstGeom prst="rect">
            <a:avLst/>
          </a:prstGeom>
          <a:noFill/>
          <a:ln>
            <a:noFill/>
          </a:ln>
        </p:spPr>
      </p:pic>
      <p:sp>
        <p:nvSpPr>
          <p:cNvPr id="829" name="Google Shape;829;p94"/>
          <p:cNvSpPr txBox="1"/>
          <p:nvPr/>
        </p:nvSpPr>
        <p:spPr>
          <a:xfrm>
            <a:off x="450775" y="1321175"/>
            <a:ext cx="6467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E8DDC"/>
                </a:solidFill>
                <a:latin typeface="Chau Philomene One"/>
                <a:ea typeface="Chau Philomene One"/>
                <a:cs typeface="Chau Philomene One"/>
                <a:sym typeface="Chau Philomene One"/>
              </a:rPr>
              <a:t>Identifier les solutions locales et/ou régionales pour le réemploi. Vous n’avez pas d’options et vous êtes une entreprise / organisation ? Pensez à la GSM Box avec Ecologic pour les téléphones et chargeurs !</a:t>
            </a:r>
            <a:endParaRPr sz="1800">
              <a:solidFill>
                <a:srgbClr val="3E8DDC"/>
              </a:solidFill>
              <a:latin typeface="Chau Philomene One"/>
              <a:ea typeface="Chau Philomene One"/>
              <a:cs typeface="Chau Philomene One"/>
              <a:sym typeface="Chau Philomene One"/>
            </a:endParaRPr>
          </a:p>
        </p:txBody>
      </p:sp>
      <p:sp>
        <p:nvSpPr>
          <p:cNvPr id="830" name="Google Shape;830;p94"/>
          <p:cNvSpPr txBox="1"/>
          <p:nvPr/>
        </p:nvSpPr>
        <p:spPr>
          <a:xfrm>
            <a:off x="450775" y="2396675"/>
            <a:ext cx="6638100" cy="2586000"/>
          </a:xfrm>
          <a:prstGeom prst="rect">
            <a:avLst/>
          </a:prstGeom>
          <a:noFill/>
          <a:ln>
            <a:noFill/>
          </a:ln>
        </p:spPr>
        <p:txBody>
          <a:bodyPr anchorCtr="0" anchor="t" bIns="91425" lIns="91425" spcFirstLastPara="1" rIns="91425" wrap="square" tIns="91425">
            <a:spAutoFit/>
          </a:bodyPr>
          <a:lstStyle/>
          <a:p>
            <a:pPr indent="0" lvl="0" marL="0" rtl="0" algn="just">
              <a:lnSpc>
                <a:spcPct val="125000"/>
              </a:lnSpc>
              <a:spcBef>
                <a:spcPts val="1500"/>
              </a:spcBef>
              <a:spcAft>
                <a:spcPts val="0"/>
              </a:spcAft>
              <a:buClr>
                <a:schemeClr val="dk1"/>
              </a:buClr>
              <a:buSzPts val="1100"/>
              <a:buFont typeface="Arial"/>
              <a:buNone/>
            </a:pPr>
            <a:r>
              <a:rPr b="1" lang="en-US" sz="1200">
                <a:solidFill>
                  <a:srgbClr val="373737"/>
                </a:solidFill>
                <a:highlight>
                  <a:srgbClr val="FFFFFF"/>
                </a:highlight>
              </a:rPr>
              <a:t>Comment ça marche ? Ecologic récupère vos anciens téléphones portables</a:t>
            </a:r>
            <a:r>
              <a:rPr lang="en-US" sz="1200">
                <a:solidFill>
                  <a:srgbClr val="373737"/>
                </a:solidFill>
                <a:highlight>
                  <a:srgbClr val="FFFFFF"/>
                </a:highlight>
              </a:rPr>
              <a:t> que l’on stocke parfois à la maison sans réelle utilité... Une fois récupérés, ils pourront être remis à neuf par l’Atelier du Bocage, offrant ainsi la possibilité de s'équiper aux foyers les plus modestes ! Ainsi, vous aider à réduire la fracture numérique, en créant des emploi solidaires, le tout en préservant les ressources naturelles nécessaires à la fabrication des téléphones.  </a:t>
            </a:r>
            <a:endParaRPr sz="1200">
              <a:solidFill>
                <a:srgbClr val="373737"/>
              </a:solidFill>
              <a:highlight>
                <a:srgbClr val="FFFFFF"/>
              </a:highlight>
            </a:endParaRPr>
          </a:p>
          <a:p>
            <a:pPr indent="0" lvl="0" marL="0" rtl="0" algn="l">
              <a:lnSpc>
                <a:spcPct val="115000"/>
              </a:lnSpc>
              <a:spcBef>
                <a:spcPts val="0"/>
              </a:spcBef>
              <a:spcAft>
                <a:spcPts val="0"/>
              </a:spcAft>
              <a:buNone/>
            </a:pPr>
            <a:r>
              <a:t/>
            </a:r>
            <a:endParaRPr b="1" sz="1200">
              <a:solidFill>
                <a:srgbClr val="000000"/>
              </a:solidFill>
              <a:highlight>
                <a:srgbClr val="FEC212"/>
              </a:highlight>
            </a:endParaRPr>
          </a:p>
          <a:p>
            <a:pPr indent="0" lvl="0" marL="0" rtl="0" algn="l">
              <a:lnSpc>
                <a:spcPct val="115000"/>
              </a:lnSpc>
              <a:spcBef>
                <a:spcPts val="0"/>
              </a:spcBef>
              <a:spcAft>
                <a:spcPts val="0"/>
              </a:spcAft>
              <a:buNone/>
            </a:pPr>
            <a:r>
              <a:rPr b="1" lang="en-US" sz="1200">
                <a:solidFill>
                  <a:srgbClr val="FFFFFF"/>
                </a:solidFill>
                <a:highlight>
                  <a:srgbClr val="3E8DDC"/>
                </a:highlight>
              </a:rPr>
              <a:t>Commandez une GSM Box avec Ecologic</a:t>
            </a:r>
            <a:r>
              <a:rPr lang="en-US" sz="1200">
                <a:solidFill>
                  <a:srgbClr val="FFFFFF"/>
                </a:solidFill>
                <a:highlight>
                  <a:srgbClr val="3E8DDC"/>
                </a:highlight>
              </a:rPr>
              <a:t> </a:t>
            </a:r>
            <a:br>
              <a:rPr lang="en-US" sz="1200">
                <a:solidFill>
                  <a:srgbClr val="FFFFFF"/>
                </a:solidFill>
              </a:rPr>
            </a:br>
            <a:r>
              <a:rPr lang="en-US" sz="1200"/>
              <a:t>1) En</a:t>
            </a:r>
            <a:r>
              <a:rPr lang="en-US" sz="1200">
                <a:solidFill>
                  <a:srgbClr val="000000"/>
                </a:solidFill>
              </a:rPr>
              <a:t>voi gratuit (création d’un compte e-dechet.com + envoi d’un mail à </a:t>
            </a:r>
            <a:r>
              <a:rPr lang="en-US" sz="1200" u="sng">
                <a:solidFill>
                  <a:schemeClr val="hlink"/>
                </a:solidFill>
                <a:highlight>
                  <a:srgbClr val="FFFFFF"/>
                </a:highlight>
                <a:hlinkClick r:id="rId4"/>
              </a:rPr>
              <a:t>jcros@ecologic-france.com</a:t>
            </a:r>
            <a:r>
              <a:rPr lang="en-US" sz="1200">
                <a:solidFill>
                  <a:schemeClr val="dk1"/>
                </a:solidFill>
              </a:rPr>
              <a:t>) </a:t>
            </a:r>
            <a:r>
              <a:rPr lang="en-US" sz="1200">
                <a:solidFill>
                  <a:schemeClr val="dk1"/>
                </a:solidFill>
              </a:rPr>
              <a:t>⚠️</a:t>
            </a:r>
            <a:r>
              <a:rPr lang="en-US" sz="1200">
                <a:solidFill>
                  <a:schemeClr val="dk1"/>
                </a:solidFill>
              </a:rPr>
              <a:t>Attention compter maximum 3 semaines pour recevoir la box</a:t>
            </a:r>
            <a:endParaRPr sz="1200">
              <a:solidFill>
                <a:schemeClr val="dk1"/>
              </a:solidFill>
            </a:endParaRPr>
          </a:p>
          <a:p>
            <a:pPr indent="0" lvl="0" marL="0" rtl="0" algn="l">
              <a:lnSpc>
                <a:spcPct val="115000"/>
              </a:lnSpc>
              <a:spcBef>
                <a:spcPts val="0"/>
              </a:spcBef>
              <a:spcAft>
                <a:spcPts val="0"/>
              </a:spcAft>
              <a:buNone/>
            </a:pPr>
            <a:r>
              <a:rPr lang="en-US" sz="1200"/>
              <a:t>2) C</a:t>
            </a:r>
            <a:r>
              <a:rPr lang="en-US" sz="1200">
                <a:solidFill>
                  <a:srgbClr val="000000"/>
                </a:solidFill>
              </a:rPr>
              <a:t>ollecte en interne (environ 70 téléphones et c</a:t>
            </a:r>
            <a:r>
              <a:rPr lang="en-US" sz="1200"/>
              <a:t>hargeurs par box)</a:t>
            </a:r>
            <a:endParaRPr sz="1200"/>
          </a:p>
          <a:p>
            <a:pPr indent="0" lvl="0" marL="0" rtl="0" algn="l">
              <a:lnSpc>
                <a:spcPct val="115000"/>
              </a:lnSpc>
              <a:spcBef>
                <a:spcPts val="0"/>
              </a:spcBef>
              <a:spcAft>
                <a:spcPts val="0"/>
              </a:spcAft>
              <a:buNone/>
            </a:pPr>
            <a:r>
              <a:rPr lang="en-US" sz="1200"/>
              <a:t>3) Une fois pleine, renvoyer la GSMBox</a:t>
            </a:r>
            <a:r>
              <a:rPr lang="en-US" sz="1200">
                <a:solidFill>
                  <a:srgbClr val="000000"/>
                </a:solidFill>
              </a:rPr>
              <a:t> par Bon </a:t>
            </a:r>
            <a:r>
              <a:rPr lang="en-US" sz="1200">
                <a:solidFill>
                  <a:srgbClr val="000000"/>
                </a:solidFill>
              </a:rPr>
              <a:t>Colissimo </a:t>
            </a:r>
            <a:r>
              <a:rPr lang="en-US" sz="1200">
                <a:solidFill>
                  <a:srgbClr val="000000"/>
                </a:solidFill>
              </a:rPr>
              <a:t>(retour prépayé).</a:t>
            </a:r>
            <a:endParaRPr sz="1200">
              <a:solidFill>
                <a:srgbClr val="000000"/>
              </a:solidFill>
            </a:endParaRPr>
          </a:p>
        </p:txBody>
      </p:sp>
      <p:pic>
        <p:nvPicPr>
          <p:cNvPr id="831" name="Google Shape;831;p94"/>
          <p:cNvPicPr preferRelativeResize="0"/>
          <p:nvPr/>
        </p:nvPicPr>
        <p:blipFill>
          <a:blip r:embed="rId5">
            <a:alphaModFix/>
          </a:blip>
          <a:stretch>
            <a:fillRect/>
          </a:stretch>
        </p:blipFill>
        <p:spPr>
          <a:xfrm>
            <a:off x="7241275" y="1860575"/>
            <a:ext cx="1750325" cy="2853172"/>
          </a:xfrm>
          <a:prstGeom prst="rect">
            <a:avLst/>
          </a:prstGeom>
          <a:noFill/>
          <a:ln>
            <a:noFill/>
          </a:ln>
        </p:spPr>
      </p:pic>
      <p:pic>
        <p:nvPicPr>
          <p:cNvPr id="832" name="Google Shape;832;p94"/>
          <p:cNvPicPr preferRelativeResize="0"/>
          <p:nvPr/>
        </p:nvPicPr>
        <p:blipFill rotWithShape="1">
          <a:blip r:embed="rId6">
            <a:alphaModFix/>
          </a:blip>
          <a:srcRect b="0" l="0" r="0" t="0"/>
          <a:stretch/>
        </p:blipFill>
        <p:spPr>
          <a:xfrm>
            <a:off x="7340463" y="1129200"/>
            <a:ext cx="1551944" cy="613800"/>
          </a:xfrm>
          <a:prstGeom prst="rect">
            <a:avLst/>
          </a:prstGeom>
          <a:noFill/>
          <a:ln>
            <a:noFill/>
          </a:ln>
        </p:spPr>
      </p:pic>
      <p:pic>
        <p:nvPicPr>
          <p:cNvPr id="833" name="Google Shape;833;p94"/>
          <p:cNvPicPr preferRelativeResize="0"/>
          <p:nvPr/>
        </p:nvPicPr>
        <p:blipFill rotWithShape="1">
          <a:blip r:embed="rId7">
            <a:alphaModFix/>
          </a:blip>
          <a:srcRect b="0" l="0" r="0" t="0"/>
          <a:stretch/>
        </p:blipFill>
        <p:spPr>
          <a:xfrm>
            <a:off x="7403938" y="397825"/>
            <a:ext cx="1424986" cy="613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7" name="Shape 837"/>
        <p:cNvGrpSpPr/>
        <p:nvPr/>
      </p:nvGrpSpPr>
      <p:grpSpPr>
        <a:xfrm>
          <a:off x="0" y="0"/>
          <a:ext cx="0" cy="0"/>
          <a:chOff x="0" y="0"/>
          <a:chExt cx="0" cy="0"/>
        </a:xfrm>
      </p:grpSpPr>
      <p:pic>
        <p:nvPicPr>
          <p:cNvPr id="838" name="Google Shape;838;p95"/>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839" name="Google Shape;839;p95"/>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840" name="Google Shape;840;p95"/>
          <p:cNvSpPr/>
          <p:nvPr/>
        </p:nvSpPr>
        <p:spPr>
          <a:xfrm>
            <a:off x="1143000" y="990600"/>
            <a:ext cx="6096000" cy="2819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i="0" lang="en-US" sz="2600" u="none" cap="none" strike="noStrike">
                <a:solidFill>
                  <a:srgbClr val="3E8DDC"/>
                </a:solidFill>
                <a:latin typeface="Chau Philomene One"/>
                <a:ea typeface="Chau Philomene One"/>
                <a:cs typeface="Chau Philomene One"/>
                <a:sym typeface="Chau Philomene One"/>
              </a:rPr>
              <a:t>Pourquoi est-ce important d</a:t>
            </a:r>
            <a:r>
              <a:rPr lang="en-US" sz="2600">
                <a:solidFill>
                  <a:srgbClr val="3E8DDC"/>
                </a:solidFill>
                <a:latin typeface="Chau Philomene One"/>
                <a:ea typeface="Chau Philomene One"/>
                <a:cs typeface="Chau Philomene One"/>
                <a:sym typeface="Chau Philomene One"/>
              </a:rPr>
              <a:t>’offrir une seconde vie à nos </a:t>
            </a:r>
            <a:r>
              <a:rPr lang="en-US" sz="2600">
                <a:solidFill>
                  <a:srgbClr val="3E8DDC"/>
                </a:solidFill>
                <a:latin typeface="Chau Philomene One"/>
                <a:ea typeface="Chau Philomene One"/>
                <a:cs typeface="Chau Philomene One"/>
                <a:sym typeface="Chau Philomene One"/>
              </a:rPr>
              <a:t>équipements</a:t>
            </a:r>
            <a:r>
              <a:rPr lang="en-US" sz="2600">
                <a:solidFill>
                  <a:srgbClr val="3E8DDC"/>
                </a:solidFill>
                <a:latin typeface="Chau Philomene One"/>
                <a:ea typeface="Chau Philomene One"/>
                <a:cs typeface="Chau Philomene One"/>
                <a:sym typeface="Chau Philomene One"/>
              </a:rPr>
              <a:t> numériques ?</a:t>
            </a:r>
            <a:r>
              <a:rPr lang="en-US" sz="2600">
                <a:solidFill>
                  <a:srgbClr val="006D90"/>
                </a:solidFill>
                <a:latin typeface="Chau Philomene One"/>
                <a:ea typeface="Chau Philomene One"/>
                <a:cs typeface="Chau Philomene One"/>
                <a:sym typeface="Chau Philomene One"/>
              </a:rPr>
              <a:t> </a:t>
            </a:r>
            <a:endParaRPr i="0" sz="2600" u="none" cap="none" strike="noStrike">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0" i="0" sz="2600" u="none" cap="none" strike="noStrike">
              <a:latin typeface="Arial"/>
              <a:ea typeface="Arial"/>
              <a:cs typeface="Arial"/>
              <a:sym typeface="Arial"/>
            </a:endParaRPr>
          </a:p>
          <a:p>
            <a:pPr indent="0" lvl="0" marL="0" marR="0" rtl="0" algn="l">
              <a:lnSpc>
                <a:spcPct val="100000"/>
              </a:lnSpc>
              <a:spcBef>
                <a:spcPts val="0"/>
              </a:spcBef>
              <a:spcAft>
                <a:spcPts val="0"/>
              </a:spcAft>
              <a:buNone/>
            </a:pPr>
            <a:r>
              <a:t/>
            </a:r>
            <a:endParaRPr i="0" u="none" cap="none" strike="noStrike"/>
          </a:p>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Nettoyer son smartphone ou son ordinateur, c’est alléger son équipement, favoriser sa performance et allonger sa durée de vie !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t/>
            </a:r>
            <a:endParaRPr sz="1600">
              <a:latin typeface="Chau Philomene One"/>
              <a:ea typeface="Chau Philomene One"/>
              <a:cs typeface="Chau Philomene One"/>
              <a:sym typeface="Chau Philomene One"/>
            </a:endParaRPr>
          </a:p>
          <a:p>
            <a:pPr indent="0" lvl="0" marL="0" marR="0" rtl="0" algn="just">
              <a:lnSpc>
                <a:spcPct val="100000"/>
              </a:lnSpc>
              <a:spcBef>
                <a:spcPts val="0"/>
              </a:spcBef>
              <a:spcAft>
                <a:spcPts val="0"/>
              </a:spcAft>
              <a:buNone/>
            </a:pPr>
            <a:r>
              <a:rPr lang="en-US" sz="1600">
                <a:latin typeface="Chau Philomene One"/>
                <a:ea typeface="Chau Philomene One"/>
                <a:cs typeface="Chau Philomene One"/>
                <a:sym typeface="Chau Philomene One"/>
              </a:rPr>
              <a:t>Cela évite également de produire de nouveaux </a:t>
            </a:r>
            <a:r>
              <a:rPr lang="en-US" sz="1600">
                <a:latin typeface="Chau Philomene One"/>
                <a:ea typeface="Chau Philomene One"/>
                <a:cs typeface="Chau Philomene One"/>
                <a:sym typeface="Chau Philomene One"/>
              </a:rPr>
              <a:t>équipements</a:t>
            </a:r>
            <a:r>
              <a:rPr lang="en-US" sz="1600">
                <a:latin typeface="Chau Philomene One"/>
                <a:ea typeface="Chau Philomene One"/>
                <a:cs typeface="Chau Philomene One"/>
                <a:sym typeface="Chau Philomene One"/>
              </a:rPr>
              <a:t> : rappelez-vous que 80% de l’impact du numérique est lié à la fabrication de nouveaux terminaux ! </a:t>
            </a:r>
            <a:endParaRPr sz="1800">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b="0" i="0" sz="1600" u="none" cap="none" strike="noStrike">
              <a:latin typeface="Arial"/>
              <a:ea typeface="Arial"/>
              <a:cs typeface="Arial"/>
              <a:sym typeface="Arial"/>
            </a:endParaRPr>
          </a:p>
        </p:txBody>
      </p:sp>
      <p:pic>
        <p:nvPicPr>
          <p:cNvPr id="841" name="Google Shape;841;p95"/>
          <p:cNvPicPr preferRelativeResize="0"/>
          <p:nvPr/>
        </p:nvPicPr>
        <p:blipFill rotWithShape="1">
          <a:blip r:embed="rId4">
            <a:alphaModFix/>
          </a:blip>
          <a:srcRect b="0" l="0" r="0" t="0"/>
          <a:stretch/>
        </p:blipFill>
        <p:spPr>
          <a:xfrm>
            <a:off x="7314700" y="1061056"/>
            <a:ext cx="789350" cy="850069"/>
          </a:xfrm>
          <a:prstGeom prst="rect">
            <a:avLst/>
          </a:prstGeom>
          <a:noFill/>
          <a:ln>
            <a:noFill/>
          </a:ln>
        </p:spPr>
      </p:pic>
      <p:pic>
        <p:nvPicPr>
          <p:cNvPr id="842" name="Google Shape;842;p95"/>
          <p:cNvPicPr preferRelativeResize="0"/>
          <p:nvPr/>
        </p:nvPicPr>
        <p:blipFill rotWithShape="1">
          <a:blip r:embed="rId5">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id="848" name="Google Shape;848;p96"/>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849" name="Google Shape;849;p96"/>
          <p:cNvSpPr txBox="1"/>
          <p:nvPr/>
        </p:nvSpPr>
        <p:spPr>
          <a:xfrm>
            <a:off x="5504575" y="889400"/>
            <a:ext cx="3010800" cy="27192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US" sz="1800">
                <a:solidFill>
                  <a:srgbClr val="3E8DDC"/>
                </a:solidFill>
                <a:latin typeface="Chau Philomene One"/>
                <a:ea typeface="Chau Philomene One"/>
                <a:cs typeface="Chau Philomene One"/>
                <a:sym typeface="Chau Philomene One"/>
              </a:rPr>
              <a:t>Données à mesurer :</a:t>
            </a:r>
            <a:endParaRPr sz="1000">
              <a:solidFill>
                <a:srgbClr val="3E8DDC"/>
              </a:solidFill>
              <a:latin typeface="Chau Philomene One"/>
              <a:ea typeface="Chau Philomene One"/>
              <a:cs typeface="Chau Philomene One"/>
              <a:sym typeface="Chau Philomene One"/>
            </a:endParaRPr>
          </a:p>
          <a:p>
            <a:pPr indent="-279400" lvl="0" marL="342900" rtl="0" algn="l">
              <a:lnSpc>
                <a:spcPct val="115000"/>
              </a:lnSpc>
              <a:spcBef>
                <a:spcPts val="800"/>
              </a:spcBef>
              <a:spcAft>
                <a:spcPts val="0"/>
              </a:spcAft>
              <a:buClr>
                <a:srgbClr val="212121"/>
              </a:buClr>
              <a:buSzPts val="1600"/>
              <a:buFont typeface="Chau Philomene One"/>
              <a:buChar char="-"/>
            </a:pPr>
            <a:r>
              <a:rPr lang="en-US" sz="1600">
                <a:solidFill>
                  <a:srgbClr val="212121"/>
                </a:solidFill>
                <a:latin typeface="Chau Philomene One"/>
                <a:ea typeface="Chau Philomene One"/>
                <a:cs typeface="Chau Philomene One"/>
                <a:sym typeface="Chau Philomene One"/>
              </a:rPr>
              <a:t>Nb d’équipements fonctionnels protégés / réutilisés / donnés / ou réparés par type d’équipement</a:t>
            </a:r>
            <a:endParaRPr sz="1600">
              <a:solidFill>
                <a:srgbClr val="212121"/>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212121"/>
              </a:buClr>
              <a:buSzPts val="1600"/>
              <a:buFont typeface="Chau Philomene One"/>
              <a:buChar char="•"/>
            </a:pPr>
            <a:r>
              <a:rPr lang="en-US" sz="1600">
                <a:solidFill>
                  <a:srgbClr val="212121"/>
                </a:solidFill>
                <a:latin typeface="Chau Philomene One"/>
                <a:ea typeface="Chau Philomene One"/>
                <a:cs typeface="Chau Philomene One"/>
                <a:sym typeface="Chau Philomene One"/>
              </a:rPr>
              <a:t>ordinateurs fixes</a:t>
            </a:r>
            <a:endParaRPr sz="1600">
              <a:solidFill>
                <a:srgbClr val="212121"/>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212121"/>
              </a:buClr>
              <a:buSzPts val="1600"/>
              <a:buFont typeface="Chau Philomene One"/>
              <a:buChar char="•"/>
            </a:pPr>
            <a:r>
              <a:rPr lang="en-US" sz="1600">
                <a:solidFill>
                  <a:srgbClr val="212121"/>
                </a:solidFill>
                <a:latin typeface="Chau Philomene One"/>
                <a:ea typeface="Chau Philomene One"/>
                <a:cs typeface="Chau Philomene One"/>
                <a:sym typeface="Chau Philomene One"/>
              </a:rPr>
              <a:t>ordinateurs portables</a:t>
            </a:r>
            <a:endParaRPr sz="1600">
              <a:solidFill>
                <a:srgbClr val="212121"/>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212121"/>
              </a:buClr>
              <a:buSzPts val="1600"/>
              <a:buFont typeface="Chau Philomene One"/>
              <a:buChar char="•"/>
            </a:pPr>
            <a:r>
              <a:rPr lang="en-US" sz="1600">
                <a:solidFill>
                  <a:srgbClr val="212121"/>
                </a:solidFill>
                <a:latin typeface="Chau Philomene One"/>
                <a:ea typeface="Chau Philomene One"/>
                <a:cs typeface="Chau Philomene One"/>
                <a:sym typeface="Chau Philomene One"/>
              </a:rPr>
              <a:t>tablettes</a:t>
            </a:r>
            <a:endParaRPr sz="1600">
              <a:solidFill>
                <a:srgbClr val="212121"/>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212121"/>
              </a:buClr>
              <a:buSzPts val="1600"/>
              <a:buFont typeface="Chau Philomene One"/>
              <a:buChar char="•"/>
            </a:pPr>
            <a:r>
              <a:rPr lang="en-US" sz="1600">
                <a:solidFill>
                  <a:srgbClr val="212121"/>
                </a:solidFill>
                <a:latin typeface="Chau Philomene One"/>
                <a:ea typeface="Chau Philomene One"/>
                <a:cs typeface="Chau Philomene One"/>
                <a:sym typeface="Chau Philomene One"/>
              </a:rPr>
              <a:t>smartphones</a:t>
            </a:r>
            <a:endParaRPr sz="1600">
              <a:solidFill>
                <a:srgbClr val="212121"/>
              </a:solidFill>
              <a:latin typeface="Chau Philomene One"/>
              <a:ea typeface="Chau Philomene One"/>
              <a:cs typeface="Chau Philomene One"/>
              <a:sym typeface="Chau Philomene One"/>
            </a:endParaRPr>
          </a:p>
        </p:txBody>
      </p:sp>
      <p:sp>
        <p:nvSpPr>
          <p:cNvPr id="850" name="Google Shape;850;p96"/>
          <p:cNvSpPr txBox="1"/>
          <p:nvPr>
            <p:ph idx="12" type="sldNum"/>
          </p:nvPr>
        </p:nvSpPr>
        <p:spPr>
          <a:xfrm>
            <a:off x="5360575" y="41619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851" name="Google Shape;851;p96"/>
          <p:cNvSpPr txBox="1"/>
          <p:nvPr/>
        </p:nvSpPr>
        <p:spPr>
          <a:xfrm>
            <a:off x="628649" y="369375"/>
            <a:ext cx="48759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000000"/>
              </a:buClr>
              <a:buSzPts val="3300"/>
              <a:buFont typeface="Chau Philomene One"/>
              <a:buNone/>
            </a:pPr>
            <a:r>
              <a:rPr b="1" i="0" lang="en-US" sz="2400" u="none" cap="none" strike="noStrike">
                <a:solidFill>
                  <a:srgbClr val="3E8DDC"/>
                </a:solidFill>
                <a:latin typeface="Arial"/>
                <a:ea typeface="Arial"/>
                <a:cs typeface="Arial"/>
                <a:sym typeface="Arial"/>
              </a:rPr>
              <a:t>I </a:t>
            </a:r>
            <a:r>
              <a:rPr b="0" i="0" lang="en-US" sz="2400" u="none" cap="none" strike="noStrike">
                <a:solidFill>
                  <a:srgbClr val="3E8DDC"/>
                </a:solidFill>
                <a:latin typeface="Chau Philomene One"/>
                <a:ea typeface="Chau Philomene One"/>
                <a:cs typeface="Chau Philomene One"/>
                <a:sym typeface="Chau Philomene One"/>
              </a:rPr>
              <a:t>Bilan</a:t>
            </a:r>
            <a:endParaRPr b="0" i="0" sz="1100" u="none" cap="none" strike="noStrike">
              <a:solidFill>
                <a:srgbClr val="3E8DDC"/>
              </a:solidFill>
              <a:latin typeface="Arial"/>
              <a:ea typeface="Arial"/>
              <a:cs typeface="Arial"/>
              <a:sym typeface="Arial"/>
            </a:endParaRPr>
          </a:p>
        </p:txBody>
      </p:sp>
      <p:pic>
        <p:nvPicPr>
          <p:cNvPr id="852" name="Google Shape;852;p96"/>
          <p:cNvPicPr preferRelativeResize="0"/>
          <p:nvPr/>
        </p:nvPicPr>
        <p:blipFill rotWithShape="1">
          <a:blip r:embed="rId4">
            <a:alphaModFix/>
          </a:blip>
          <a:srcRect b="0" l="0" r="0" t="0"/>
          <a:stretch/>
        </p:blipFill>
        <p:spPr>
          <a:xfrm>
            <a:off x="1960138" y="298763"/>
            <a:ext cx="3400425" cy="3529013"/>
          </a:xfrm>
          <a:prstGeom prst="rect">
            <a:avLst/>
          </a:prstGeom>
          <a:noFill/>
          <a:ln>
            <a:noFill/>
          </a:ln>
        </p:spPr>
      </p:pic>
      <p:sp>
        <p:nvSpPr>
          <p:cNvPr id="853" name="Google Shape;853;p96"/>
          <p:cNvSpPr/>
          <p:nvPr/>
        </p:nvSpPr>
        <p:spPr>
          <a:xfrm>
            <a:off x="2630200" y="1714500"/>
            <a:ext cx="1431900" cy="338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4" name="Google Shape;854;p96"/>
          <p:cNvPicPr preferRelativeResize="0"/>
          <p:nvPr/>
        </p:nvPicPr>
        <p:blipFill rotWithShape="1">
          <a:blip r:embed="rId5">
            <a:alphaModFix/>
          </a:blip>
          <a:srcRect b="0" l="0" r="0" t="0"/>
          <a:stretch/>
        </p:blipFill>
        <p:spPr>
          <a:xfrm>
            <a:off x="3106635" y="1757273"/>
            <a:ext cx="479032" cy="338702"/>
          </a:xfrm>
          <a:prstGeom prst="rect">
            <a:avLst/>
          </a:prstGeom>
          <a:noFill/>
          <a:ln>
            <a:noFill/>
          </a:ln>
        </p:spPr>
      </p:pic>
      <p:sp>
        <p:nvSpPr>
          <p:cNvPr id="855" name="Google Shape;855;p96"/>
          <p:cNvSpPr/>
          <p:nvPr/>
        </p:nvSpPr>
        <p:spPr>
          <a:xfrm>
            <a:off x="2990625" y="399400"/>
            <a:ext cx="1023000" cy="273900"/>
          </a:xfrm>
          <a:prstGeom prst="rect">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96"/>
          <p:cNvSpPr txBox="1"/>
          <p:nvPr/>
        </p:nvSpPr>
        <p:spPr>
          <a:xfrm>
            <a:off x="2944413" y="367000"/>
            <a:ext cx="14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rgbClr val="3E8DDC"/>
                </a:solidFill>
                <a:latin typeface="Chau Philomene One"/>
                <a:ea typeface="Chau Philomene One"/>
                <a:cs typeface="Chau Philomene One"/>
                <a:sym typeface="Chau Philomene One"/>
              </a:rPr>
              <a:t>Mes Digital Cleanup</a:t>
            </a:r>
            <a:endParaRPr b="1" sz="1000">
              <a:solidFill>
                <a:srgbClr val="3E8DDC"/>
              </a:solidFill>
              <a:latin typeface="Chau Philomene One"/>
              <a:ea typeface="Chau Philomene One"/>
              <a:cs typeface="Chau Philomene One"/>
              <a:sym typeface="Chau Philomene One"/>
            </a:endParaRPr>
          </a:p>
        </p:txBody>
      </p:sp>
      <p:sp>
        <p:nvSpPr>
          <p:cNvPr id="857" name="Google Shape;857;p96"/>
          <p:cNvSpPr/>
          <p:nvPr/>
        </p:nvSpPr>
        <p:spPr>
          <a:xfrm>
            <a:off x="6635750" y="3285650"/>
            <a:ext cx="3240000" cy="3240000"/>
          </a:xfrm>
          <a:prstGeom prst="ellipse">
            <a:avLst/>
          </a:prstGeom>
          <a:solidFill>
            <a:schemeClr val="lt1"/>
          </a:solidFill>
          <a:ln cap="flat" cmpd="sng" w="76200">
            <a:solidFill>
              <a:schemeClr val="lt1"/>
            </a:solidFill>
            <a:prstDash val="solid"/>
            <a:round/>
            <a:headEnd len="sm" w="sm" type="none"/>
            <a:tailEnd len="sm" w="sm" type="none"/>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sz="2400">
              <a:solidFill>
                <a:schemeClr val="lt1"/>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t/>
            </a:r>
            <a:endParaRPr sz="3600">
              <a:solidFill>
                <a:schemeClr val="lt1"/>
              </a:solidFill>
              <a:latin typeface="Chau Philomene One"/>
              <a:ea typeface="Chau Philomene One"/>
              <a:cs typeface="Chau Philomene One"/>
              <a:sym typeface="Chau Philomene One"/>
            </a:endParaRPr>
          </a:p>
        </p:txBody>
      </p:sp>
      <p:pic>
        <p:nvPicPr>
          <p:cNvPr id="858" name="Google Shape;858;p96"/>
          <p:cNvPicPr preferRelativeResize="0"/>
          <p:nvPr/>
        </p:nvPicPr>
        <p:blipFill rotWithShape="1">
          <a:blip r:embed="rId6">
            <a:alphaModFix/>
          </a:blip>
          <a:srcRect b="55660" l="67050" r="18663" t="28159"/>
          <a:stretch/>
        </p:blipFill>
        <p:spPr>
          <a:xfrm>
            <a:off x="7108073" y="3773975"/>
            <a:ext cx="1949476" cy="1241899"/>
          </a:xfrm>
          <a:prstGeom prst="rect">
            <a:avLst/>
          </a:prstGeom>
          <a:noFill/>
          <a:ln>
            <a:noFill/>
          </a:ln>
        </p:spPr>
      </p:pic>
      <p:pic>
        <p:nvPicPr>
          <p:cNvPr id="859" name="Google Shape;859;p96"/>
          <p:cNvPicPr preferRelativeResize="0"/>
          <p:nvPr/>
        </p:nvPicPr>
        <p:blipFill rotWithShape="1">
          <a:blip r:embed="rId7">
            <a:alphaModFix/>
          </a:blip>
          <a:srcRect b="0" l="0" r="0" t="4743"/>
          <a:stretch/>
        </p:blipFill>
        <p:spPr>
          <a:xfrm>
            <a:off x="194125" y="2135475"/>
            <a:ext cx="5287777" cy="2063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9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66" name="Google Shape;866;p97"/>
          <p:cNvSpPr txBox="1"/>
          <p:nvPr>
            <p:ph type="title"/>
          </p:nvPr>
        </p:nvSpPr>
        <p:spPr>
          <a:xfrm>
            <a:off x="4618550" y="209768"/>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4E04B"/>
              </a:buClr>
              <a:buSzPts val="3300"/>
              <a:buFont typeface="Arial"/>
              <a:buNone/>
            </a:pPr>
            <a:r>
              <a:rPr b="1" lang="en-US" sz="2400">
                <a:solidFill>
                  <a:srgbClr val="3E8DDC"/>
                </a:solidFill>
                <a:latin typeface="Arial"/>
                <a:ea typeface="Arial"/>
                <a:cs typeface="Arial"/>
                <a:sym typeface="Arial"/>
              </a:rPr>
              <a:t>I </a:t>
            </a:r>
            <a:r>
              <a:rPr lang="en-US" sz="3100">
                <a:solidFill>
                  <a:srgbClr val="3E8DDC"/>
                </a:solidFill>
                <a:latin typeface="Chau Philomene One"/>
                <a:ea typeface="Chau Philomene One"/>
                <a:cs typeface="Chau Philomene One"/>
                <a:sym typeface="Chau Philomene One"/>
              </a:rPr>
              <a:t>Les guides</a:t>
            </a:r>
            <a:endParaRPr sz="3100">
              <a:solidFill>
                <a:srgbClr val="3E8DDC"/>
              </a:solidFill>
              <a:latin typeface="Chau Philomene One"/>
              <a:ea typeface="Chau Philomene One"/>
              <a:cs typeface="Chau Philomene One"/>
              <a:sym typeface="Chau Philomene One"/>
            </a:endParaRPr>
          </a:p>
        </p:txBody>
      </p:sp>
      <p:pic>
        <p:nvPicPr>
          <p:cNvPr id="867" name="Google Shape;867;p97"/>
          <p:cNvPicPr preferRelativeResize="0"/>
          <p:nvPr/>
        </p:nvPicPr>
        <p:blipFill rotWithShape="1">
          <a:blip r:embed="rId3">
            <a:alphaModFix/>
          </a:blip>
          <a:srcRect b="0" l="26378" r="26524" t="0"/>
          <a:stretch/>
        </p:blipFill>
        <p:spPr>
          <a:xfrm>
            <a:off x="281050" y="-379400"/>
            <a:ext cx="3923475" cy="5889900"/>
          </a:xfrm>
          <a:prstGeom prst="rect">
            <a:avLst/>
          </a:prstGeom>
          <a:noFill/>
          <a:ln>
            <a:noFill/>
          </a:ln>
        </p:spPr>
      </p:pic>
      <p:sp>
        <p:nvSpPr>
          <p:cNvPr id="868" name="Google Shape;868;p97"/>
          <p:cNvSpPr txBox="1"/>
          <p:nvPr>
            <p:ph idx="1" type="body"/>
          </p:nvPr>
        </p:nvSpPr>
        <p:spPr>
          <a:xfrm>
            <a:off x="5241263" y="1125150"/>
            <a:ext cx="3791700" cy="38436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115000"/>
              </a:lnSpc>
              <a:spcBef>
                <a:spcPts val="800"/>
              </a:spcBef>
              <a:spcAft>
                <a:spcPts val="0"/>
              </a:spcAft>
              <a:buClr>
                <a:srgbClr val="F4E04B"/>
              </a:buClr>
              <a:buSzPct val="175000"/>
              <a:buNone/>
            </a:pPr>
            <a:r>
              <a:rPr b="1" lang="en-US" sz="1200">
                <a:latin typeface="Arial"/>
                <a:ea typeface="Arial"/>
                <a:cs typeface="Arial"/>
                <a:sym typeface="Arial"/>
              </a:rPr>
              <a:t>I </a:t>
            </a:r>
            <a:r>
              <a:rPr lang="en-US" sz="1200">
                <a:latin typeface="Arial"/>
                <a:ea typeface="Arial"/>
                <a:cs typeface="Arial"/>
                <a:sym typeface="Arial"/>
              </a:rPr>
              <a:t>Des nouveaux guides sont mis à disposition détaillant le mode opératoire pour offrir une seconde vie à vos équipements.</a:t>
            </a:r>
            <a:endParaRPr sz="1200">
              <a:latin typeface="Arial"/>
              <a:ea typeface="Arial"/>
              <a:cs typeface="Arial"/>
              <a:sym typeface="Arial"/>
            </a:endParaRPr>
          </a:p>
          <a:p>
            <a:pPr indent="0" lvl="0" marL="0" rtl="0" algn="l">
              <a:lnSpc>
                <a:spcPct val="115000"/>
              </a:lnSpc>
              <a:spcBef>
                <a:spcPts val="800"/>
              </a:spcBef>
              <a:spcAft>
                <a:spcPts val="0"/>
              </a:spcAft>
              <a:buNone/>
            </a:pPr>
            <a:r>
              <a:t/>
            </a:r>
            <a:endParaRPr sz="1600">
              <a:solidFill>
                <a:srgbClr val="F4E04B"/>
              </a:solidFill>
              <a:latin typeface="Chau Philomene One"/>
              <a:ea typeface="Chau Philomene One"/>
              <a:cs typeface="Chau Philomene One"/>
              <a:sym typeface="Chau Philomene One"/>
            </a:endParaRPr>
          </a:p>
          <a:p>
            <a:pPr indent="-274955" lvl="0" marL="342900" rtl="0" algn="l">
              <a:lnSpc>
                <a:spcPct val="115000"/>
              </a:lnSpc>
              <a:spcBef>
                <a:spcPts val="0"/>
              </a:spcBef>
              <a:spcAft>
                <a:spcPts val="0"/>
              </a:spcAft>
              <a:buClr>
                <a:srgbClr val="DD0079"/>
              </a:buClr>
              <a:buSzPct val="100000"/>
              <a:buFont typeface="Chau Philomene One"/>
              <a:buChar char="-"/>
            </a:pPr>
            <a:r>
              <a:rPr lang="en-US" sz="1800">
                <a:solidFill>
                  <a:srgbClr val="DD0079"/>
                </a:solidFill>
                <a:latin typeface="Chau Philomene One"/>
                <a:ea typeface="Chau Philomene One"/>
                <a:cs typeface="Chau Philomene One"/>
                <a:sym typeface="Chau Philomene One"/>
              </a:rPr>
              <a:t>Offrir une nouvelle vie à son équipement numérique : </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Donner un coup de boost</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Réparer son équipement</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Favoriser le réemploi</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Recycler son équipement</a:t>
            </a:r>
            <a:endParaRPr sz="1800">
              <a:solidFill>
                <a:srgbClr val="DD0079"/>
              </a:solidFill>
              <a:latin typeface="Chau Philomene One"/>
              <a:ea typeface="Chau Philomene One"/>
              <a:cs typeface="Chau Philomene One"/>
              <a:sym typeface="Chau Philomene One"/>
            </a:endParaRPr>
          </a:p>
          <a:p>
            <a:pPr indent="-274955" lvl="0" marL="342900" rtl="0" algn="l">
              <a:lnSpc>
                <a:spcPct val="115000"/>
              </a:lnSpc>
              <a:spcBef>
                <a:spcPts val="0"/>
              </a:spcBef>
              <a:spcAft>
                <a:spcPts val="0"/>
              </a:spcAft>
              <a:buClr>
                <a:srgbClr val="DD0079"/>
              </a:buClr>
              <a:buSzPct val="100000"/>
              <a:buFont typeface="Chau Philomene One"/>
              <a:buChar char="-"/>
            </a:pPr>
            <a:r>
              <a:rPr lang="en-US" sz="1800">
                <a:solidFill>
                  <a:srgbClr val="DD0079"/>
                </a:solidFill>
                <a:latin typeface="Chau Philomene One"/>
                <a:ea typeface="Chau Philomene One"/>
                <a:cs typeface="Chau Philomene One"/>
                <a:sym typeface="Chau Philomene One"/>
              </a:rPr>
              <a:t>Logigramme d’évaluation des équipements </a:t>
            </a:r>
            <a:br>
              <a:rPr lang="en-US" sz="1800">
                <a:solidFill>
                  <a:srgbClr val="DD0079"/>
                </a:solidFill>
                <a:latin typeface="Chau Philomene One"/>
                <a:ea typeface="Chau Philomene One"/>
                <a:cs typeface="Chau Philomene One"/>
                <a:sym typeface="Chau Philomene One"/>
              </a:rPr>
            </a:br>
            <a:r>
              <a:rPr lang="en-US" sz="1800">
                <a:solidFill>
                  <a:srgbClr val="DD0079"/>
                </a:solidFill>
                <a:latin typeface="Chau Philomene One"/>
                <a:ea typeface="Chau Philomene One"/>
                <a:cs typeface="Chau Philomene One"/>
                <a:sym typeface="Chau Philomene One"/>
              </a:rPr>
              <a:t>à destination des participants</a:t>
            </a:r>
            <a:endParaRPr sz="1800">
              <a:solidFill>
                <a:srgbClr val="DD0079"/>
              </a:solidFill>
              <a:latin typeface="Chau Philomene One"/>
              <a:ea typeface="Chau Philomene One"/>
              <a:cs typeface="Chau Philomene One"/>
              <a:sym typeface="Chau Philomene One"/>
            </a:endParaRPr>
          </a:p>
          <a:p>
            <a:pPr indent="-274955" lvl="0" marL="342900" rtl="0" algn="l">
              <a:lnSpc>
                <a:spcPct val="115000"/>
              </a:lnSpc>
              <a:spcBef>
                <a:spcPts val="0"/>
              </a:spcBef>
              <a:spcAft>
                <a:spcPts val="0"/>
              </a:spcAft>
              <a:buClr>
                <a:srgbClr val="DD0079"/>
              </a:buClr>
              <a:buSzPct val="100000"/>
              <a:buFont typeface="Chau Philomene One"/>
              <a:buChar char="-"/>
            </a:pPr>
            <a:r>
              <a:rPr lang="en-US" sz="1800">
                <a:solidFill>
                  <a:srgbClr val="DD0079"/>
                </a:solidFill>
                <a:latin typeface="Chau Philomene One"/>
                <a:ea typeface="Chau Philomene One"/>
                <a:cs typeface="Chau Philomene One"/>
                <a:sym typeface="Chau Philomene One"/>
              </a:rPr>
              <a:t>Logigramme des processus possibles avec nos partenaires à destinations des organisateurs</a:t>
            </a:r>
            <a:endParaRPr sz="1800">
              <a:solidFill>
                <a:srgbClr val="DD0079"/>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t/>
            </a:r>
            <a:endParaRPr sz="1800">
              <a:solidFill>
                <a:srgbClr val="F4E04B"/>
              </a:solidFill>
              <a:latin typeface="Chau Philomene One"/>
              <a:ea typeface="Chau Philomene One"/>
              <a:cs typeface="Chau Philomene One"/>
              <a:sym typeface="Chau Philomene One"/>
            </a:endParaRPr>
          </a:p>
          <a:p>
            <a:pPr indent="0" lvl="0" marL="0" rtl="0" algn="l">
              <a:lnSpc>
                <a:spcPct val="90000"/>
              </a:lnSpc>
              <a:spcBef>
                <a:spcPts val="800"/>
              </a:spcBef>
              <a:spcAft>
                <a:spcPts val="0"/>
              </a:spcAft>
              <a:buClr>
                <a:schemeClr val="dk1"/>
              </a:buClr>
              <a:buSzPct val="66666"/>
              <a:buFont typeface="Arial"/>
              <a:buNone/>
            </a:pPr>
            <a:r>
              <a:rPr b="1" lang="en-US" sz="1200">
                <a:solidFill>
                  <a:srgbClr val="3E8DDC"/>
                </a:solidFill>
                <a:latin typeface="Arial"/>
                <a:ea typeface="Arial"/>
                <a:cs typeface="Arial"/>
                <a:sym typeface="Arial"/>
              </a:rPr>
              <a:t>Où les trouver ?</a:t>
            </a:r>
            <a:endParaRPr b="1" sz="1200">
              <a:solidFill>
                <a:srgbClr val="3E8DDC"/>
              </a:solidFill>
              <a:latin typeface="Arial"/>
              <a:ea typeface="Arial"/>
              <a:cs typeface="Arial"/>
              <a:sym typeface="Arial"/>
            </a:endParaRPr>
          </a:p>
          <a:p>
            <a:pPr indent="0" lvl="0" marL="0" rtl="0" algn="l">
              <a:lnSpc>
                <a:spcPct val="90000"/>
              </a:lnSpc>
              <a:spcBef>
                <a:spcPts val="800"/>
              </a:spcBef>
              <a:spcAft>
                <a:spcPts val="0"/>
              </a:spcAft>
              <a:buClr>
                <a:schemeClr val="dk1"/>
              </a:buClr>
              <a:buSzPct val="66666"/>
              <a:buFont typeface="Arial"/>
              <a:buNone/>
            </a:pPr>
            <a:r>
              <a:rPr lang="en-US" sz="1200">
                <a:uFill>
                  <a:noFill/>
                </a:uFill>
                <a:latin typeface="Arial"/>
                <a:ea typeface="Arial"/>
                <a:cs typeface="Arial"/>
                <a:sym typeface="Arial"/>
                <a:hlinkClick r:id="rId4"/>
              </a:rPr>
              <a:t>digital-cleanup-day.fr </a:t>
            </a:r>
            <a:r>
              <a:rPr lang="en-US" sz="1200">
                <a:latin typeface="Arial"/>
                <a:ea typeface="Arial"/>
                <a:cs typeface="Arial"/>
                <a:sym typeface="Arial"/>
              </a:rPr>
              <a:t>&gt;</a:t>
            </a:r>
            <a:r>
              <a:rPr lang="en-US" sz="1200">
                <a:latin typeface="Arial"/>
                <a:ea typeface="Arial"/>
                <a:cs typeface="Arial"/>
                <a:sym typeface="Arial"/>
              </a:rPr>
              <a:t> Espace Connecté &gt; Mes outils</a:t>
            </a:r>
            <a:endParaRPr sz="900">
              <a:latin typeface="Arial"/>
              <a:ea typeface="Arial"/>
              <a:cs typeface="Arial"/>
              <a:sym typeface="Arial"/>
            </a:endParaRPr>
          </a:p>
        </p:txBody>
      </p:sp>
      <p:pic>
        <p:nvPicPr>
          <p:cNvPr id="869" name="Google Shape;869;p97"/>
          <p:cNvPicPr preferRelativeResize="0"/>
          <p:nvPr/>
        </p:nvPicPr>
        <p:blipFill rotWithShape="1">
          <a:blip r:embed="rId5">
            <a:alphaModFix/>
          </a:blip>
          <a:srcRect b="0" l="0" r="0" t="15597"/>
          <a:stretch/>
        </p:blipFill>
        <p:spPr>
          <a:xfrm>
            <a:off x="721475" y="435651"/>
            <a:ext cx="2715151" cy="2207275"/>
          </a:xfrm>
          <a:prstGeom prst="rect">
            <a:avLst/>
          </a:prstGeom>
          <a:noFill/>
          <a:ln>
            <a:noFill/>
          </a:ln>
        </p:spPr>
      </p:pic>
      <p:sp>
        <p:nvSpPr>
          <p:cNvPr id="870" name="Google Shape;870;p9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871" name="Google Shape;871;p97"/>
          <p:cNvPicPr preferRelativeResize="0"/>
          <p:nvPr/>
        </p:nvPicPr>
        <p:blipFill>
          <a:blip r:embed="rId6">
            <a:alphaModFix/>
          </a:blip>
          <a:stretch>
            <a:fillRect/>
          </a:stretch>
        </p:blipFill>
        <p:spPr>
          <a:xfrm>
            <a:off x="859275" y="2748225"/>
            <a:ext cx="2899170" cy="1903226"/>
          </a:xfrm>
          <a:prstGeom prst="rect">
            <a:avLst/>
          </a:prstGeom>
          <a:noFill/>
          <a:ln>
            <a:noFill/>
          </a:ln>
        </p:spPr>
      </p:pic>
      <p:pic>
        <p:nvPicPr>
          <p:cNvPr id="872" name="Google Shape;872;p97"/>
          <p:cNvPicPr preferRelativeResize="0"/>
          <p:nvPr/>
        </p:nvPicPr>
        <p:blipFill rotWithShape="1">
          <a:blip r:embed="rId7">
            <a:alphaModFix/>
          </a:blip>
          <a:srcRect b="33069" l="65938" r="20231" t="38564"/>
          <a:stretch/>
        </p:blipFill>
        <p:spPr>
          <a:xfrm>
            <a:off x="4584304" y="2540873"/>
            <a:ext cx="685655" cy="994201"/>
          </a:xfrm>
          <a:prstGeom prst="rect">
            <a:avLst/>
          </a:prstGeom>
          <a:noFill/>
          <a:ln>
            <a:noFill/>
          </a:ln>
        </p:spPr>
      </p:pic>
      <p:pic>
        <p:nvPicPr>
          <p:cNvPr id="873" name="Google Shape;873;p97"/>
          <p:cNvPicPr preferRelativeResize="0"/>
          <p:nvPr/>
        </p:nvPicPr>
        <p:blipFill rotWithShape="1">
          <a:blip r:embed="rId8">
            <a:alphaModFix/>
          </a:blip>
          <a:srcRect b="23510" l="40024" r="41585" t="26424"/>
          <a:stretch/>
        </p:blipFill>
        <p:spPr>
          <a:xfrm>
            <a:off x="4671831" y="1997620"/>
            <a:ext cx="510590" cy="750605"/>
          </a:xfrm>
          <a:prstGeom prst="rect">
            <a:avLst/>
          </a:prstGeom>
          <a:noFill/>
          <a:ln>
            <a:noFill/>
          </a:ln>
        </p:spPr>
      </p:pic>
      <p:pic>
        <p:nvPicPr>
          <p:cNvPr id="874" name="Google Shape;874;p97"/>
          <p:cNvPicPr preferRelativeResize="0"/>
          <p:nvPr/>
        </p:nvPicPr>
        <p:blipFill rotWithShape="1">
          <a:blip r:embed="rId9">
            <a:alphaModFix/>
          </a:blip>
          <a:srcRect b="19008" l="33608" r="33667" t="26448"/>
          <a:stretch/>
        </p:blipFill>
        <p:spPr>
          <a:xfrm>
            <a:off x="4804125" y="4245250"/>
            <a:ext cx="510600" cy="60173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9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880" name="Google Shape;880;p98"/>
          <p:cNvPicPr preferRelativeResize="0"/>
          <p:nvPr/>
        </p:nvPicPr>
        <p:blipFill>
          <a:blip r:embed="rId3">
            <a:alphaModFix/>
          </a:blip>
          <a:stretch>
            <a:fillRect/>
          </a:stretch>
        </p:blipFill>
        <p:spPr>
          <a:xfrm>
            <a:off x="654450" y="0"/>
            <a:ext cx="7835100"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45"/>
          <p:cNvPicPr preferRelativeResize="0"/>
          <p:nvPr/>
        </p:nvPicPr>
        <p:blipFill rotWithShape="1">
          <a:blip r:embed="rId3">
            <a:alphaModFix/>
          </a:blip>
          <a:srcRect b="0" l="0" r="0" t="0"/>
          <a:stretch/>
        </p:blipFill>
        <p:spPr>
          <a:xfrm>
            <a:off x="-27975" y="85075"/>
            <a:ext cx="9144000" cy="5143500"/>
          </a:xfrm>
          <a:prstGeom prst="rect">
            <a:avLst/>
          </a:prstGeom>
          <a:noFill/>
          <a:ln>
            <a:noFill/>
          </a:ln>
        </p:spPr>
      </p:pic>
      <p:sp>
        <p:nvSpPr>
          <p:cNvPr id="259" name="Google Shape;259;p45"/>
          <p:cNvSpPr/>
          <p:nvPr/>
        </p:nvSpPr>
        <p:spPr>
          <a:xfrm>
            <a:off x="801200" y="1518025"/>
            <a:ext cx="2286300" cy="2215800"/>
          </a:xfrm>
          <a:prstGeom prst="ellipse">
            <a:avLst/>
          </a:prstGeom>
          <a:solidFill>
            <a:schemeClr val="lt1"/>
          </a:solidFill>
          <a:ln cap="flat" cmpd="sng" w="9525">
            <a:solidFill>
              <a:srgbClr val="FFD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5"/>
          <p:cNvSpPr/>
          <p:nvPr/>
        </p:nvSpPr>
        <p:spPr>
          <a:xfrm>
            <a:off x="1047244" y="2365661"/>
            <a:ext cx="1880700" cy="1177500"/>
          </a:xfrm>
          <a:prstGeom prst="rect">
            <a:avLst/>
          </a:prstGeom>
          <a:noFill/>
          <a:ln>
            <a:noFill/>
          </a:ln>
        </p:spPr>
        <p:txBody>
          <a:bodyPr anchorCtr="0" anchor="t" bIns="68575" lIns="67500" spcFirstLastPara="1" rIns="67500" wrap="square" tIns="68575">
            <a:noAutofit/>
          </a:bodyPr>
          <a:lstStyle/>
          <a:p>
            <a:pPr indent="0" lvl="0" marL="342900" marR="0" rtl="0" algn="l">
              <a:lnSpc>
                <a:spcPct val="100000"/>
              </a:lnSpc>
              <a:spcBef>
                <a:spcPts val="0"/>
              </a:spcBef>
              <a:spcAft>
                <a:spcPts val="0"/>
              </a:spcAft>
              <a:buClr>
                <a:srgbClr val="000000"/>
              </a:buClr>
              <a:buSzPts val="1100"/>
              <a:buFont typeface="Arial"/>
              <a:buNone/>
            </a:pPr>
            <a:r>
              <a:rPr i="0" lang="en-US" sz="1100" u="none" cap="none" strike="noStrike">
                <a:solidFill>
                  <a:srgbClr val="3E8DDC"/>
                </a:solidFill>
                <a:latin typeface="Arial Black"/>
                <a:ea typeface="Arial Black"/>
                <a:cs typeface="Arial Black"/>
                <a:sym typeface="Arial Black"/>
              </a:rPr>
              <a:t>d’utilisateurs </a:t>
            </a:r>
            <a:br>
              <a:rPr i="0" lang="en-US" sz="1100" u="none" cap="none" strike="noStrike">
                <a:solidFill>
                  <a:srgbClr val="3E8DDC"/>
                </a:solidFill>
                <a:latin typeface="Arial Black"/>
                <a:ea typeface="Arial Black"/>
                <a:cs typeface="Arial Black"/>
                <a:sym typeface="Arial Black"/>
              </a:rPr>
            </a:br>
            <a:r>
              <a:rPr i="0" lang="en-US" sz="1100" u="none" cap="none" strike="noStrike">
                <a:solidFill>
                  <a:srgbClr val="3E8DDC"/>
                </a:solidFill>
                <a:latin typeface="Arial Black"/>
                <a:ea typeface="Arial Black"/>
                <a:cs typeface="Arial Black"/>
                <a:sym typeface="Arial Black"/>
              </a:rPr>
              <a:t>du numérique </a:t>
            </a:r>
            <a:br>
              <a:rPr i="0" lang="en-US" sz="1100" u="none" cap="none" strike="noStrike">
                <a:solidFill>
                  <a:srgbClr val="3E8DDC"/>
                </a:solidFill>
                <a:latin typeface="Arial Black"/>
                <a:ea typeface="Arial Black"/>
                <a:cs typeface="Arial Black"/>
                <a:sym typeface="Arial Black"/>
              </a:rPr>
            </a:br>
            <a:r>
              <a:rPr i="0" lang="en-US" sz="1100" u="none" cap="none" strike="noStrike">
                <a:solidFill>
                  <a:srgbClr val="3E8DDC"/>
                </a:solidFill>
                <a:latin typeface="Arial Black"/>
                <a:ea typeface="Arial Black"/>
                <a:cs typeface="Arial Black"/>
                <a:sym typeface="Arial Black"/>
              </a:rPr>
              <a:t>et d’internet</a:t>
            </a:r>
            <a:endParaRPr i="0" sz="1100" u="none" cap="none" strike="noStrike">
              <a:solidFill>
                <a:srgbClr val="3E8DDC"/>
              </a:solidFill>
              <a:latin typeface="Arial Black"/>
              <a:ea typeface="Arial Black"/>
              <a:cs typeface="Arial Black"/>
              <a:sym typeface="Arial Black"/>
            </a:endParaRPr>
          </a:p>
        </p:txBody>
      </p:sp>
      <p:sp>
        <p:nvSpPr>
          <p:cNvPr id="261" name="Google Shape;261;p45"/>
          <p:cNvSpPr txBox="1"/>
          <p:nvPr>
            <p:ph type="title"/>
          </p:nvPr>
        </p:nvSpPr>
        <p:spPr>
          <a:xfrm>
            <a:off x="2311369" y="685219"/>
            <a:ext cx="4281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hau Philomene One"/>
              <a:buNone/>
            </a:pPr>
            <a:r>
              <a:rPr b="1" lang="en-US" sz="2400">
                <a:solidFill>
                  <a:srgbClr val="3E8DDC"/>
                </a:solidFill>
                <a:latin typeface="Arial"/>
                <a:ea typeface="Arial"/>
                <a:cs typeface="Arial"/>
                <a:sym typeface="Arial"/>
              </a:rPr>
              <a:t>I</a:t>
            </a:r>
            <a:r>
              <a:rPr lang="en-US" sz="2400">
                <a:solidFill>
                  <a:srgbClr val="3E8DDC"/>
                </a:solidFill>
                <a:latin typeface="Chau Philomene One"/>
                <a:ea typeface="Chau Philomene One"/>
                <a:cs typeface="Chau Philomene One"/>
                <a:sym typeface="Chau Philomene One"/>
              </a:rPr>
              <a:t> </a:t>
            </a:r>
            <a:r>
              <a:rPr lang="en-US" sz="2700">
                <a:solidFill>
                  <a:srgbClr val="3E8DDC"/>
                </a:solidFill>
                <a:latin typeface="Chau Philomene One"/>
                <a:ea typeface="Chau Philomene One"/>
                <a:cs typeface="Chau Philomene One"/>
                <a:sym typeface="Chau Philomene One"/>
              </a:rPr>
              <a:t>Une croissance exponentielle</a:t>
            </a:r>
            <a:endParaRPr sz="2700">
              <a:solidFill>
                <a:srgbClr val="3E8DDC"/>
              </a:solidFill>
              <a:latin typeface="Chau Philomene One"/>
              <a:ea typeface="Chau Philomene One"/>
              <a:cs typeface="Chau Philomene One"/>
              <a:sym typeface="Chau Philomene One"/>
            </a:endParaRPr>
          </a:p>
          <a:p>
            <a:pPr indent="0" lvl="0" marL="0" rtl="0" algn="l">
              <a:lnSpc>
                <a:spcPct val="90000"/>
              </a:lnSpc>
              <a:spcBef>
                <a:spcPts val="0"/>
              </a:spcBef>
              <a:spcAft>
                <a:spcPts val="0"/>
              </a:spcAft>
              <a:buClr>
                <a:schemeClr val="dk1"/>
              </a:buClr>
              <a:buSzPts val="3300"/>
              <a:buFont typeface="Chau Philomene One"/>
              <a:buNone/>
            </a:pPr>
            <a:r>
              <a:t/>
            </a:r>
            <a:endParaRPr sz="2100">
              <a:solidFill>
                <a:srgbClr val="006D8D"/>
              </a:solidFill>
              <a:latin typeface="Chau Philomene One"/>
              <a:ea typeface="Chau Philomene One"/>
              <a:cs typeface="Chau Philomene One"/>
              <a:sym typeface="Chau Philomene One"/>
            </a:endParaRPr>
          </a:p>
        </p:txBody>
      </p:sp>
      <p:sp>
        <p:nvSpPr>
          <p:cNvPr id="262" name="Google Shape;262;p45"/>
          <p:cNvSpPr/>
          <p:nvPr/>
        </p:nvSpPr>
        <p:spPr>
          <a:xfrm>
            <a:off x="2963450" y="1456425"/>
            <a:ext cx="2834400" cy="2748900"/>
          </a:xfrm>
          <a:prstGeom prst="ellipse">
            <a:avLst/>
          </a:prstGeom>
          <a:solidFill>
            <a:schemeClr val="lt1"/>
          </a:solidFill>
          <a:ln cap="flat" cmpd="sng" w="9525">
            <a:solidFill>
              <a:srgbClr val="DD00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5"/>
          <p:cNvSpPr/>
          <p:nvPr/>
        </p:nvSpPr>
        <p:spPr>
          <a:xfrm>
            <a:off x="3511397" y="2313300"/>
            <a:ext cx="1880700" cy="821700"/>
          </a:xfrm>
          <a:prstGeom prst="rect">
            <a:avLst/>
          </a:prstGeom>
          <a:noFill/>
          <a:ln>
            <a:noFill/>
          </a:ln>
        </p:spPr>
        <p:txBody>
          <a:bodyPr anchorCtr="0" anchor="t" bIns="68575" lIns="67500" spcFirstLastPara="1" rIns="67500"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i="0" lang="en-US" sz="1100" u="none" cap="none" strike="noStrike">
                <a:solidFill>
                  <a:srgbClr val="3E8DDC"/>
                </a:solidFill>
                <a:latin typeface="Arial Black"/>
                <a:ea typeface="Arial Black"/>
                <a:cs typeface="Arial Black"/>
                <a:sym typeface="Arial Black"/>
              </a:rPr>
              <a:t>d’équipements numériques par utilisateurs</a:t>
            </a:r>
            <a:endParaRPr i="0" sz="1100" u="none" cap="none" strike="noStrike">
              <a:solidFill>
                <a:srgbClr val="3E8DDC"/>
              </a:solidFill>
              <a:latin typeface="Arial Black"/>
              <a:ea typeface="Arial Black"/>
              <a:cs typeface="Arial Black"/>
              <a:sym typeface="Arial Black"/>
            </a:endParaRPr>
          </a:p>
        </p:txBody>
      </p:sp>
      <p:sp>
        <p:nvSpPr>
          <p:cNvPr id="264" name="Google Shape;264;p45"/>
          <p:cNvSpPr/>
          <p:nvPr/>
        </p:nvSpPr>
        <p:spPr>
          <a:xfrm>
            <a:off x="5663600" y="1567838"/>
            <a:ext cx="2286300" cy="2215800"/>
          </a:xfrm>
          <a:prstGeom prst="ellipse">
            <a:avLst/>
          </a:prstGeom>
          <a:solidFill>
            <a:schemeClr val="lt1"/>
          </a:solidFill>
          <a:ln cap="flat" cmpd="sng" w="9525">
            <a:solidFill>
              <a:srgbClr val="FFD1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5"/>
          <p:cNvSpPr/>
          <p:nvPr/>
        </p:nvSpPr>
        <p:spPr>
          <a:xfrm>
            <a:off x="5923494" y="2142296"/>
            <a:ext cx="1880700" cy="992700"/>
          </a:xfrm>
          <a:prstGeom prst="rect">
            <a:avLst/>
          </a:prstGeom>
          <a:noFill/>
          <a:ln>
            <a:noFill/>
          </a:ln>
        </p:spPr>
        <p:txBody>
          <a:bodyPr anchorCtr="0" anchor="t" bIns="68575" lIns="67500" spcFirstLastPara="1" rIns="67500" wrap="square" tIns="68575">
            <a:noAutofit/>
          </a:bodyPr>
          <a:lstStyle/>
          <a:p>
            <a:pPr indent="0" lvl="0" marL="342900" marR="0" rtl="0" algn="l">
              <a:lnSpc>
                <a:spcPct val="100000"/>
              </a:lnSpc>
              <a:spcBef>
                <a:spcPts val="0"/>
              </a:spcBef>
              <a:spcAft>
                <a:spcPts val="0"/>
              </a:spcAft>
              <a:buClr>
                <a:srgbClr val="000000"/>
              </a:buClr>
              <a:buSzPts val="1100"/>
              <a:buFont typeface="Arial"/>
              <a:buNone/>
            </a:pPr>
            <a:br>
              <a:rPr b="0" i="0" lang="en-US" sz="1100" u="none" cap="none" strike="noStrike">
                <a:solidFill>
                  <a:srgbClr val="3E8DDC"/>
                </a:solidFill>
                <a:latin typeface="Arial Black"/>
                <a:ea typeface="Arial Black"/>
                <a:cs typeface="Arial Black"/>
                <a:sym typeface="Arial Black"/>
              </a:rPr>
            </a:br>
            <a:r>
              <a:rPr i="0" lang="en-US" sz="1100" u="none" cap="none" strike="noStrike">
                <a:solidFill>
                  <a:srgbClr val="3E8DDC"/>
                </a:solidFill>
                <a:latin typeface="Arial Black"/>
                <a:ea typeface="Arial Black"/>
                <a:cs typeface="Arial Black"/>
                <a:sym typeface="Arial Black"/>
              </a:rPr>
              <a:t>de données produites et/ou transférées par équipement </a:t>
            </a:r>
            <a:endParaRPr i="0" sz="1100" u="none" cap="none" strike="noStrike">
              <a:solidFill>
                <a:srgbClr val="3E8DDC"/>
              </a:solidFill>
              <a:latin typeface="Arial Black"/>
              <a:ea typeface="Arial Black"/>
              <a:cs typeface="Arial Black"/>
              <a:sym typeface="Arial Black"/>
            </a:endParaRPr>
          </a:p>
        </p:txBody>
      </p:sp>
      <p:sp>
        <p:nvSpPr>
          <p:cNvPr id="266" name="Google Shape;266;p45"/>
          <p:cNvSpPr txBox="1"/>
          <p:nvPr/>
        </p:nvSpPr>
        <p:spPr>
          <a:xfrm>
            <a:off x="1338750" y="1768238"/>
            <a:ext cx="2250000" cy="723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3E8DDC"/>
                </a:solidFill>
                <a:latin typeface="Arial Black"/>
                <a:ea typeface="Arial Black"/>
                <a:cs typeface="Arial Black"/>
                <a:sym typeface="Arial Black"/>
              </a:rPr>
              <a:t>+</a:t>
            </a:r>
            <a:r>
              <a:rPr b="0" i="0" lang="en-US" sz="1900" u="none" cap="none" strike="noStrike">
                <a:solidFill>
                  <a:srgbClr val="3E8DDC"/>
                </a:solidFill>
                <a:latin typeface="Arial Black"/>
                <a:ea typeface="Arial Black"/>
                <a:cs typeface="Arial Black"/>
                <a:sym typeface="Arial Black"/>
              </a:rPr>
              <a:t> en </a:t>
            </a:r>
            <a:r>
              <a:rPr b="0" i="0" lang="en-US" sz="3800" u="none" cap="none" strike="noStrike">
                <a:solidFill>
                  <a:srgbClr val="3E8DDC"/>
                </a:solidFill>
                <a:latin typeface="Arial Black"/>
                <a:ea typeface="Arial Black"/>
                <a:cs typeface="Arial Black"/>
                <a:sym typeface="Arial Black"/>
              </a:rPr>
              <a:t>+</a:t>
            </a:r>
            <a:endParaRPr b="0" i="0" sz="1800" u="none" cap="none" strike="noStrike">
              <a:solidFill>
                <a:srgbClr val="3E8DDC"/>
              </a:solidFill>
              <a:latin typeface="Arial"/>
              <a:ea typeface="Arial"/>
              <a:cs typeface="Arial"/>
              <a:sym typeface="Arial"/>
            </a:endParaRPr>
          </a:p>
        </p:txBody>
      </p:sp>
      <p:sp>
        <p:nvSpPr>
          <p:cNvPr id="267" name="Google Shape;267;p45"/>
          <p:cNvSpPr txBox="1"/>
          <p:nvPr/>
        </p:nvSpPr>
        <p:spPr>
          <a:xfrm>
            <a:off x="3842850" y="1722544"/>
            <a:ext cx="2250000" cy="723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3E8DDC"/>
                </a:solidFill>
                <a:latin typeface="Arial Black"/>
                <a:ea typeface="Arial Black"/>
                <a:cs typeface="Arial Black"/>
                <a:sym typeface="Arial Black"/>
              </a:rPr>
              <a:t>+</a:t>
            </a:r>
            <a:r>
              <a:rPr b="0" i="0" lang="en-US" sz="1900" u="none" cap="none" strike="noStrike">
                <a:solidFill>
                  <a:srgbClr val="3E8DDC"/>
                </a:solidFill>
                <a:latin typeface="Arial Black"/>
                <a:ea typeface="Arial Black"/>
                <a:cs typeface="Arial Black"/>
                <a:sym typeface="Arial Black"/>
              </a:rPr>
              <a:t> en </a:t>
            </a:r>
            <a:r>
              <a:rPr b="0" i="0" lang="en-US" sz="3800" u="none" cap="none" strike="noStrike">
                <a:solidFill>
                  <a:srgbClr val="3E8DDC"/>
                </a:solidFill>
                <a:latin typeface="Arial Black"/>
                <a:ea typeface="Arial Black"/>
                <a:cs typeface="Arial Black"/>
                <a:sym typeface="Arial Black"/>
              </a:rPr>
              <a:t>+</a:t>
            </a:r>
            <a:endParaRPr b="0" i="0" sz="1800" u="none" cap="none" strike="noStrike">
              <a:solidFill>
                <a:srgbClr val="3E8DDC"/>
              </a:solidFill>
              <a:latin typeface="Arial"/>
              <a:ea typeface="Arial"/>
              <a:cs typeface="Arial"/>
              <a:sym typeface="Arial"/>
            </a:endParaRPr>
          </a:p>
        </p:txBody>
      </p:sp>
      <p:sp>
        <p:nvSpPr>
          <p:cNvPr id="268" name="Google Shape;268;p45"/>
          <p:cNvSpPr txBox="1"/>
          <p:nvPr/>
        </p:nvSpPr>
        <p:spPr>
          <a:xfrm>
            <a:off x="6194550" y="1692038"/>
            <a:ext cx="2250000" cy="7233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3E8DDC"/>
                </a:solidFill>
                <a:latin typeface="Arial Black"/>
                <a:ea typeface="Arial Black"/>
                <a:cs typeface="Arial Black"/>
                <a:sym typeface="Arial Black"/>
              </a:rPr>
              <a:t>+</a:t>
            </a:r>
            <a:r>
              <a:rPr b="0" i="0" lang="en-US" sz="1900" u="none" cap="none" strike="noStrike">
                <a:solidFill>
                  <a:srgbClr val="3E8DDC"/>
                </a:solidFill>
                <a:latin typeface="Arial Black"/>
                <a:ea typeface="Arial Black"/>
                <a:cs typeface="Arial Black"/>
                <a:sym typeface="Arial Black"/>
              </a:rPr>
              <a:t> en </a:t>
            </a:r>
            <a:r>
              <a:rPr b="0" i="0" lang="en-US" sz="3800" u="none" cap="none" strike="noStrike">
                <a:solidFill>
                  <a:srgbClr val="3E8DDC"/>
                </a:solidFill>
                <a:latin typeface="Arial Black"/>
                <a:ea typeface="Arial Black"/>
                <a:cs typeface="Arial Black"/>
                <a:sym typeface="Arial Black"/>
              </a:rPr>
              <a:t>+</a:t>
            </a:r>
            <a:endParaRPr b="0" i="0" sz="1800" u="none" cap="none" strike="noStrike">
              <a:solidFill>
                <a:srgbClr val="3E8DDC"/>
              </a:solidFill>
              <a:latin typeface="Arial"/>
              <a:ea typeface="Arial"/>
              <a:cs typeface="Arial"/>
              <a:sym typeface="Arial"/>
            </a:endParaRPr>
          </a:p>
        </p:txBody>
      </p:sp>
      <p:sp>
        <p:nvSpPr>
          <p:cNvPr id="269" name="Google Shape;269;p45"/>
          <p:cNvSpPr txBox="1"/>
          <p:nvPr>
            <p:ph idx="12" type="sldNum"/>
          </p:nvPr>
        </p:nvSpPr>
        <p:spPr>
          <a:xfrm>
            <a:off x="6457950" y="49196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270" name="Google Shape;270;p45"/>
          <p:cNvSpPr/>
          <p:nvPr/>
        </p:nvSpPr>
        <p:spPr>
          <a:xfrm>
            <a:off x="3295176" y="3437649"/>
            <a:ext cx="2468400" cy="2397300"/>
          </a:xfrm>
          <a:prstGeom prst="ellipse">
            <a:avLst/>
          </a:prstGeom>
          <a:solidFill>
            <a:schemeClr val="lt1"/>
          </a:solidFill>
          <a:ln cap="flat" cmpd="sng" w="9525">
            <a:solidFill>
              <a:srgbClr val="3E8EDE"/>
            </a:solidFill>
            <a:prstDash val="dash"/>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1" name="Google Shape;271;p45"/>
          <p:cNvSpPr txBox="1"/>
          <p:nvPr/>
        </p:nvSpPr>
        <p:spPr>
          <a:xfrm>
            <a:off x="3480563" y="3900656"/>
            <a:ext cx="2250000" cy="538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3E8DDC"/>
                </a:solidFill>
                <a:latin typeface="Arial Black"/>
                <a:ea typeface="Arial Black"/>
                <a:cs typeface="Arial Black"/>
                <a:sym typeface="Arial Black"/>
              </a:rPr>
              <a:t>Fabrication</a:t>
            </a:r>
            <a:endParaRPr b="0" i="0" sz="600" u="none" cap="none" strike="noStrike">
              <a:solidFill>
                <a:srgbClr val="3E8DDC"/>
              </a:solidFill>
              <a:latin typeface="Arial"/>
              <a:ea typeface="Arial"/>
              <a:cs typeface="Arial"/>
              <a:sym typeface="Arial"/>
            </a:endParaRPr>
          </a:p>
        </p:txBody>
      </p:sp>
      <p:sp>
        <p:nvSpPr>
          <p:cNvPr id="272" name="Google Shape;272;p45"/>
          <p:cNvSpPr/>
          <p:nvPr/>
        </p:nvSpPr>
        <p:spPr>
          <a:xfrm>
            <a:off x="3208256" y="4375013"/>
            <a:ext cx="2665800" cy="674700"/>
          </a:xfrm>
          <a:prstGeom prst="rect">
            <a:avLst/>
          </a:prstGeom>
          <a:noFill/>
          <a:ln>
            <a:noFill/>
          </a:ln>
        </p:spPr>
        <p:txBody>
          <a:bodyPr anchorCtr="0" anchor="t" bIns="68575" lIns="67500" spcFirstLastPara="1" rIns="67500" wrap="square" tIns="68575">
            <a:noAutofit/>
          </a:bodyPr>
          <a:lstStyle/>
          <a:p>
            <a:pPr indent="0" lvl="0" marL="0" marR="0" rtl="0" algn="ctr">
              <a:lnSpc>
                <a:spcPct val="100000"/>
              </a:lnSpc>
              <a:spcBef>
                <a:spcPts val="0"/>
              </a:spcBef>
              <a:spcAft>
                <a:spcPts val="0"/>
              </a:spcAft>
              <a:buClr>
                <a:srgbClr val="000000"/>
              </a:buClr>
              <a:buSzPts val="900"/>
              <a:buFont typeface="Arial"/>
              <a:buNone/>
            </a:pPr>
            <a:r>
              <a:rPr i="0" lang="en-US" sz="900" u="none" cap="none" strike="noStrike">
                <a:solidFill>
                  <a:srgbClr val="3E8DDC"/>
                </a:solidFill>
                <a:latin typeface="Arial Black"/>
                <a:ea typeface="Arial Black"/>
                <a:cs typeface="Arial Black"/>
                <a:sym typeface="Arial Black"/>
              </a:rPr>
              <a:t>Ressources Non-Renouvelables</a:t>
            </a:r>
            <a:endParaRPr i="0" sz="900" u="none" cap="none" strike="noStrike">
              <a:solidFill>
                <a:srgbClr val="3E8DDC"/>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900"/>
              <a:buFont typeface="Arial"/>
              <a:buNone/>
            </a:pPr>
            <a:r>
              <a:rPr i="0" lang="en-US" sz="900" u="none" cap="none" strike="noStrike">
                <a:solidFill>
                  <a:srgbClr val="3E8DDC"/>
                </a:solidFill>
                <a:latin typeface="Arial Black"/>
                <a:ea typeface="Arial Black"/>
                <a:cs typeface="Arial Black"/>
                <a:sym typeface="Arial Black"/>
              </a:rPr>
              <a:t>Eau</a:t>
            </a:r>
            <a:endParaRPr i="0" sz="900" u="none" cap="none" strike="noStrike">
              <a:solidFill>
                <a:srgbClr val="3E8DDC"/>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900"/>
              <a:buFont typeface="Arial"/>
              <a:buNone/>
            </a:pPr>
            <a:r>
              <a:rPr i="0" lang="en-US" sz="900" u="none" cap="none" strike="noStrike">
                <a:solidFill>
                  <a:srgbClr val="3E8DDC"/>
                </a:solidFill>
                <a:latin typeface="Arial Black"/>
                <a:ea typeface="Arial Black"/>
                <a:cs typeface="Arial Black"/>
                <a:sym typeface="Arial Black"/>
              </a:rPr>
              <a:t>Pollution des sols et eaux</a:t>
            </a:r>
            <a:endParaRPr i="0" sz="900" u="none" cap="none" strike="noStrike">
              <a:solidFill>
                <a:srgbClr val="3E8DDC"/>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900"/>
              <a:buFont typeface="Arial"/>
              <a:buNone/>
            </a:pPr>
            <a:r>
              <a:rPr i="0" lang="en-US" sz="900" u="none" cap="none" strike="noStrike">
                <a:solidFill>
                  <a:srgbClr val="3E8DDC"/>
                </a:solidFill>
                <a:latin typeface="Arial Black"/>
                <a:ea typeface="Arial Black"/>
                <a:cs typeface="Arial Black"/>
                <a:sym typeface="Arial Black"/>
              </a:rPr>
              <a:t>Energies Primaires</a:t>
            </a:r>
            <a:endParaRPr i="0" sz="900" u="none" cap="none" strike="noStrike">
              <a:solidFill>
                <a:srgbClr val="3E8DDC"/>
              </a:solidFill>
              <a:latin typeface="Arial Black"/>
              <a:ea typeface="Arial Black"/>
              <a:cs typeface="Arial Black"/>
              <a:sym typeface="Arial Black"/>
            </a:endParaRPr>
          </a:p>
        </p:txBody>
      </p:sp>
      <p:pic>
        <p:nvPicPr>
          <p:cNvPr id="273" name="Google Shape;273;p45"/>
          <p:cNvPicPr preferRelativeResize="0"/>
          <p:nvPr/>
        </p:nvPicPr>
        <p:blipFill rotWithShape="1">
          <a:blip r:embed="rId4">
            <a:alphaModFix/>
          </a:blip>
          <a:srcRect b="55660" l="67051" r="18708" t="28159"/>
          <a:stretch/>
        </p:blipFill>
        <p:spPr>
          <a:xfrm>
            <a:off x="3862629" y="3025600"/>
            <a:ext cx="1285632" cy="821701"/>
          </a:xfrm>
          <a:prstGeom prst="rect">
            <a:avLst/>
          </a:prstGeom>
          <a:noFill/>
          <a:ln>
            <a:noFill/>
          </a:ln>
        </p:spPr>
      </p:pic>
      <p:pic>
        <p:nvPicPr>
          <p:cNvPr id="274" name="Google Shape;274;p45"/>
          <p:cNvPicPr preferRelativeResize="0"/>
          <p:nvPr/>
        </p:nvPicPr>
        <p:blipFill rotWithShape="1">
          <a:blip r:embed="rId5">
            <a:alphaModFix/>
          </a:blip>
          <a:srcRect b="24888" l="52610" r="33306" t="42900"/>
          <a:stretch/>
        </p:blipFill>
        <p:spPr>
          <a:xfrm>
            <a:off x="6762179" y="3025592"/>
            <a:ext cx="508150" cy="821700"/>
          </a:xfrm>
          <a:prstGeom prst="rect">
            <a:avLst/>
          </a:prstGeom>
          <a:noFill/>
          <a:ln>
            <a:noFill/>
          </a:ln>
        </p:spPr>
      </p:pic>
      <p:sp>
        <p:nvSpPr>
          <p:cNvPr id="275" name="Google Shape;275;p45"/>
          <p:cNvSpPr/>
          <p:nvPr/>
        </p:nvSpPr>
        <p:spPr>
          <a:xfrm>
            <a:off x="6507800" y="3220925"/>
            <a:ext cx="313500" cy="273900"/>
          </a:xfrm>
          <a:prstGeom prst="rightArrow">
            <a:avLst>
              <a:gd fmla="val 50000" name="adj1"/>
              <a:gd fmla="val 50000" name="adj2"/>
            </a:avLst>
          </a:prstGeom>
          <a:solidFill>
            <a:schemeClr val="lt1"/>
          </a:solidFill>
          <a:ln cap="flat" cmpd="sng" w="9525">
            <a:solidFill>
              <a:srgbClr val="3E8D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45"/>
          <p:cNvPicPr preferRelativeResize="0"/>
          <p:nvPr/>
        </p:nvPicPr>
        <p:blipFill>
          <a:blip r:embed="rId6">
            <a:alphaModFix/>
          </a:blip>
          <a:stretch>
            <a:fillRect/>
          </a:stretch>
        </p:blipFill>
        <p:spPr>
          <a:xfrm>
            <a:off x="1092799" y="2697200"/>
            <a:ext cx="1811000" cy="128037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9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886" name="Google Shape;886;p99"/>
          <p:cNvSpPr txBox="1"/>
          <p:nvPr/>
        </p:nvSpPr>
        <p:spPr>
          <a:xfrm>
            <a:off x="2336896" y="1600200"/>
            <a:ext cx="6414300" cy="3409200"/>
          </a:xfrm>
          <a:prstGeom prst="rect">
            <a:avLst/>
          </a:prstGeom>
          <a:noFill/>
          <a:ln>
            <a:noFill/>
          </a:ln>
        </p:spPr>
        <p:txBody>
          <a:bodyPr anchorCtr="0" anchor="t" bIns="45700" lIns="91425" spcFirstLastPara="1" rIns="91425" wrap="square" tIns="45700">
            <a:normAutofit lnSpcReduction="20000"/>
          </a:bodyPr>
          <a:lstStyle/>
          <a:p>
            <a:pPr indent="269999" lvl="0" marL="0" rtl="0" algn="l">
              <a:lnSpc>
                <a:spcPct val="115000"/>
              </a:lnSpc>
              <a:spcBef>
                <a:spcPts val="0"/>
              </a:spcBef>
              <a:spcAft>
                <a:spcPts val="0"/>
              </a:spcAft>
              <a:buClr>
                <a:schemeClr val="dk1"/>
              </a:buClr>
              <a:buSzPts val="1100"/>
              <a:buFont typeface="Arial"/>
              <a:buNone/>
            </a:pPr>
            <a:r>
              <a:rPr lang="en-US" sz="1800">
                <a:solidFill>
                  <a:srgbClr val="DD0079"/>
                </a:solidFill>
                <a:highlight>
                  <a:schemeClr val="lt1"/>
                </a:highlight>
                <a:latin typeface="Chau Philomene One"/>
                <a:ea typeface="Chau Philomene One"/>
                <a:cs typeface="Chau Philomene One"/>
                <a:sym typeface="Chau Philomene One"/>
              </a:rPr>
              <a:t>1# </a:t>
            </a:r>
            <a:r>
              <a:rPr lang="en-US" sz="1800">
                <a:solidFill>
                  <a:srgbClr val="DD0079"/>
                </a:solidFill>
                <a:highlight>
                  <a:schemeClr val="lt1"/>
                </a:highlight>
                <a:latin typeface="Chau Philomene One"/>
                <a:ea typeface="Chau Philomene One"/>
                <a:cs typeface="Chau Philomene One"/>
                <a:sym typeface="Chau Philomene One"/>
              </a:rPr>
              <a:t>Redonner un coup de boost à son équipement</a:t>
            </a:r>
            <a:endParaRPr sz="1800">
              <a:solidFill>
                <a:srgbClr val="DD0079"/>
              </a:solidFill>
              <a:highlight>
                <a:schemeClr val="lt1"/>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3E8DDC"/>
                </a:solidFill>
              </a:rPr>
              <a:t>I </a:t>
            </a:r>
            <a:r>
              <a:rPr lang="en-US">
                <a:solidFill>
                  <a:srgbClr val="3E8DDC"/>
                </a:solidFill>
                <a:latin typeface="Chau Philomene One"/>
                <a:ea typeface="Chau Philomene One"/>
                <a:cs typeface="Chau Philomene One"/>
                <a:sym typeface="Chau Philomene One"/>
              </a:rPr>
              <a:t>Pensez à désinstaller les logiciels / applications inutilisées </a:t>
            </a:r>
            <a:endParaRPr>
              <a:solidFill>
                <a:srgbClr val="3E8DDC"/>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chemeClr val="dk1"/>
              </a:buClr>
              <a:buSzPts val="1400"/>
              <a:buFont typeface="Chau Philomene One"/>
              <a:buChar char="-"/>
            </a:pPr>
            <a:r>
              <a:rPr lang="en-US" u="sng">
                <a:solidFill>
                  <a:schemeClr val="hlink"/>
                </a:solidFill>
                <a:latin typeface="Chau Philomene One"/>
                <a:ea typeface="Chau Philomene One"/>
                <a:cs typeface="Chau Philomene One"/>
                <a:sym typeface="Chau Philomene One"/>
                <a:hlinkClick r:id="rId3"/>
              </a:rPr>
              <a:t>Guide 3_ Nettoyer son ordinateur et son Drive</a:t>
            </a:r>
            <a:endParaRPr>
              <a:solidFill>
                <a:schemeClr val="dk1"/>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rgbClr val="1A1A1A"/>
              </a:buClr>
              <a:buSzPts val="1400"/>
              <a:buFont typeface="Chau Philomene One"/>
              <a:buChar char="-"/>
            </a:pPr>
            <a:r>
              <a:rPr lang="en-US" u="sng">
                <a:solidFill>
                  <a:schemeClr val="hlink"/>
                </a:solidFill>
                <a:latin typeface="Chau Philomene One"/>
                <a:ea typeface="Chau Philomene One"/>
                <a:cs typeface="Chau Philomene One"/>
                <a:sym typeface="Chau Philomene One"/>
                <a:hlinkClick r:id="rId4"/>
              </a:rPr>
              <a:t>Guide 4_ Nettoyer son smartphone et sa tablette</a:t>
            </a:r>
            <a:endParaRPr>
              <a:solidFill>
                <a:srgbClr val="1A1A1A"/>
              </a:solidFill>
              <a:latin typeface="Chau Philomene One"/>
              <a:ea typeface="Chau Philomene One"/>
              <a:cs typeface="Chau Philomene One"/>
              <a:sym typeface="Chau Philomene One"/>
            </a:endParaRPr>
          </a:p>
          <a:p>
            <a:pPr indent="0" lvl="0" marL="457200" rtl="0" algn="l">
              <a:lnSpc>
                <a:spcPct val="115000"/>
              </a:lnSpc>
              <a:spcBef>
                <a:spcPts val="0"/>
              </a:spcBef>
              <a:spcAft>
                <a:spcPts val="0"/>
              </a:spcAft>
              <a:buNone/>
            </a:pPr>
            <a:r>
              <a:rPr lang="en-US" sz="2000">
                <a:solidFill>
                  <a:srgbClr val="3E8DDC"/>
                </a:solidFill>
              </a:rPr>
              <a:t>I </a:t>
            </a:r>
            <a:r>
              <a:rPr lang="en-US">
                <a:solidFill>
                  <a:srgbClr val="3E8DDC"/>
                </a:solidFill>
                <a:latin typeface="Chau Philomene One"/>
                <a:ea typeface="Chau Philomene One"/>
                <a:cs typeface="Chau Philomene One"/>
                <a:sym typeface="Chau Philomene One"/>
              </a:rPr>
              <a:t>Faites le tri dans vos données sur :</a:t>
            </a:r>
            <a:endParaRPr>
              <a:solidFill>
                <a:srgbClr val="3E8DDC"/>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chemeClr val="dk1"/>
              </a:buClr>
              <a:buSzPts val="1400"/>
              <a:buFont typeface="Chau Philomene One"/>
              <a:buChar char="-"/>
            </a:pPr>
            <a:r>
              <a:rPr lang="en-US" u="sng">
                <a:solidFill>
                  <a:schemeClr val="hlink"/>
                </a:solidFill>
                <a:latin typeface="Chau Philomene One"/>
                <a:ea typeface="Chau Philomene One"/>
                <a:cs typeface="Chau Philomene One"/>
                <a:sym typeface="Chau Philomene One"/>
                <a:hlinkClick r:id="rId5"/>
              </a:rPr>
              <a:t>Guide 5_ Nettoyer ses e-mails</a:t>
            </a:r>
            <a:endParaRPr>
              <a:solidFill>
                <a:schemeClr val="dk1"/>
              </a:solidFill>
              <a:latin typeface="Chau Philomene One"/>
              <a:ea typeface="Chau Philomene One"/>
              <a:cs typeface="Chau Philomene One"/>
              <a:sym typeface="Chau Philomene One"/>
            </a:endParaRPr>
          </a:p>
          <a:p>
            <a:pPr indent="-317500" lvl="1" marL="914400" rtl="0" algn="l">
              <a:lnSpc>
                <a:spcPct val="115000"/>
              </a:lnSpc>
              <a:spcBef>
                <a:spcPts val="0"/>
              </a:spcBef>
              <a:spcAft>
                <a:spcPts val="0"/>
              </a:spcAft>
              <a:buClr>
                <a:srgbClr val="212121"/>
              </a:buClr>
              <a:buSzPts val="1400"/>
              <a:buFont typeface="Chau Philomene One"/>
              <a:buChar char="-"/>
            </a:pPr>
            <a:r>
              <a:rPr lang="en-US" u="sng">
                <a:solidFill>
                  <a:schemeClr val="hlink"/>
                </a:solidFill>
                <a:latin typeface="Chau Philomene One"/>
                <a:ea typeface="Chau Philomene One"/>
                <a:cs typeface="Chau Philomene One"/>
                <a:sym typeface="Chau Philomene One"/>
                <a:hlinkClick r:id="rId6"/>
              </a:rPr>
              <a:t>Guide 6_ Nettoyer ses réseaux sociaux</a:t>
            </a:r>
            <a:endParaRPr>
              <a:solidFill>
                <a:srgbClr val="212121"/>
              </a:solidFill>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3E8DDC"/>
                </a:solidFill>
              </a:rPr>
              <a:t>I </a:t>
            </a:r>
            <a:r>
              <a:rPr lang="en-US">
                <a:solidFill>
                  <a:srgbClr val="3E8DDC"/>
                </a:solidFill>
                <a:latin typeface="Chau Philomene One"/>
                <a:ea typeface="Chau Philomene One"/>
                <a:cs typeface="Chau Philomene One"/>
                <a:sym typeface="Chau Philomene One"/>
              </a:rPr>
              <a:t>Au besoin </a:t>
            </a:r>
            <a:r>
              <a:rPr lang="en-US" u="sng">
                <a:solidFill>
                  <a:srgbClr val="3E8DDC"/>
                </a:solidFill>
                <a:latin typeface="Chau Philomene One"/>
                <a:ea typeface="Chau Philomene One"/>
                <a:cs typeface="Chau Philomene One"/>
                <a:sym typeface="Chau Philomene One"/>
                <a:hlinkClick r:id="rId7">
                  <a:extLst>
                    <a:ext uri="{A12FA001-AC4F-418D-AE19-62706E023703}">
                      <ahyp:hlinkClr val="tx"/>
                    </a:ext>
                  </a:extLst>
                </a:hlinkClick>
              </a:rPr>
              <a:t>réinitialisez</a:t>
            </a:r>
            <a:r>
              <a:rPr lang="en-US">
                <a:solidFill>
                  <a:srgbClr val="3E8DDC"/>
                </a:solidFill>
                <a:latin typeface="Chau Philomene One"/>
                <a:ea typeface="Chau Philomene One"/>
                <a:cs typeface="Chau Philomene One"/>
                <a:sym typeface="Chau Philomene One"/>
              </a:rPr>
              <a:t> votre appareil </a:t>
            </a:r>
            <a:r>
              <a:rPr lang="en-US">
                <a:solidFill>
                  <a:srgbClr val="212121"/>
                </a:solidFill>
                <a:latin typeface="Chau Philomene One"/>
                <a:ea typeface="Chau Philomene One"/>
                <a:cs typeface="Chau Philomene One"/>
                <a:sym typeface="Chau Philomene One"/>
              </a:rPr>
              <a:t>(formatage ou remise aux paramètres d’usine) en vous faisant aider par une personne de votre entourage ou en regardant des tutoriels.</a:t>
            </a:r>
            <a:endParaRPr>
              <a:solidFill>
                <a:srgbClr val="212121"/>
              </a:solidFill>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3E8DDC"/>
                </a:solidFill>
              </a:rPr>
              <a:t>I </a:t>
            </a:r>
            <a:r>
              <a:rPr lang="en-US">
                <a:solidFill>
                  <a:srgbClr val="3E8DDC"/>
                </a:solidFill>
                <a:latin typeface="Chau Philomene One"/>
                <a:ea typeface="Chau Philomene One"/>
                <a:cs typeface="Chau Philomene One"/>
                <a:sym typeface="Chau Philomene One"/>
              </a:rPr>
              <a:t>Une solution peut aussi être de passer sur un système d’exploitation libre qui est moins gourmand en ressources</a:t>
            </a:r>
            <a:r>
              <a:rPr lang="en-US">
                <a:solidFill>
                  <a:srgbClr val="212121"/>
                </a:solidFill>
                <a:latin typeface="Chau Philomene One"/>
                <a:ea typeface="Chau Philomene One"/>
                <a:cs typeface="Chau Philomene One"/>
                <a:sym typeface="Chau Philomene One"/>
              </a:rPr>
              <a:t> (par exemple Linux pour ordinateur et/ou pour les smartphones).</a:t>
            </a:r>
            <a:endParaRPr b="1">
              <a:solidFill>
                <a:srgbClr val="212121"/>
              </a:solidFill>
              <a:highlight>
                <a:srgbClr val="006D90"/>
              </a:highlight>
              <a:latin typeface="Chau Philomene One"/>
              <a:ea typeface="Chau Philomene One"/>
              <a:cs typeface="Chau Philomene One"/>
              <a:sym typeface="Chau Philomene One"/>
            </a:endParaRPr>
          </a:p>
        </p:txBody>
      </p:sp>
      <p:sp>
        <p:nvSpPr>
          <p:cNvPr id="887" name="Google Shape;887;p99"/>
          <p:cNvSpPr/>
          <p:nvPr/>
        </p:nvSpPr>
        <p:spPr>
          <a:xfrm>
            <a:off x="-1066638" y="-533484"/>
            <a:ext cx="3359400" cy="33846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888" name="Google Shape;888;p99"/>
          <p:cNvPicPr preferRelativeResize="0"/>
          <p:nvPr/>
        </p:nvPicPr>
        <p:blipFill rotWithShape="1">
          <a:blip r:embed="rId8">
            <a:alphaModFix/>
          </a:blip>
          <a:srcRect b="25485" l="34988" r="41371" t="25700"/>
          <a:stretch/>
        </p:blipFill>
        <p:spPr>
          <a:xfrm rot="171773">
            <a:off x="388549" y="686206"/>
            <a:ext cx="1892847" cy="2110492"/>
          </a:xfrm>
          <a:prstGeom prst="rect">
            <a:avLst/>
          </a:prstGeom>
          <a:noFill/>
          <a:ln>
            <a:noFill/>
          </a:ln>
        </p:spPr>
      </p:pic>
      <p:sp>
        <p:nvSpPr>
          <p:cNvPr id="889" name="Google Shape;889;p99"/>
          <p:cNvSpPr txBox="1"/>
          <p:nvPr/>
        </p:nvSpPr>
        <p:spPr>
          <a:xfrm>
            <a:off x="2540000" y="244675"/>
            <a:ext cx="62583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3E8DDC"/>
                </a:solidFill>
                <a:latin typeface="Chau Philomene One"/>
                <a:ea typeface="Chau Philomene One"/>
                <a:cs typeface="Chau Philomene One"/>
                <a:sym typeface="Chau Philomene One"/>
              </a:rPr>
              <a:t>Bonnes pratiques selon l’évaluation de son équipement</a:t>
            </a:r>
            <a:endParaRPr b="0" i="0" sz="1400" u="none" cap="none" strike="noStrike">
              <a:solidFill>
                <a:srgbClr val="3E8DDC"/>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0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895" name="Google Shape;895;p100"/>
          <p:cNvSpPr/>
          <p:nvPr/>
        </p:nvSpPr>
        <p:spPr>
          <a:xfrm>
            <a:off x="-1066638" y="-533484"/>
            <a:ext cx="3359400" cy="33846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6" name="Google Shape;896;p100"/>
          <p:cNvSpPr txBox="1"/>
          <p:nvPr/>
        </p:nvSpPr>
        <p:spPr>
          <a:xfrm>
            <a:off x="2540000" y="244675"/>
            <a:ext cx="62583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3E8DDC"/>
                </a:solidFill>
                <a:latin typeface="Chau Philomene One"/>
                <a:ea typeface="Chau Philomene One"/>
                <a:cs typeface="Chau Philomene One"/>
                <a:sym typeface="Chau Philomene One"/>
              </a:rPr>
              <a:t>Bonnes pratiques selon l’évaluation de son équipement</a:t>
            </a:r>
            <a:endParaRPr b="0" i="0" sz="1400" u="none" cap="none" strike="noStrike">
              <a:solidFill>
                <a:srgbClr val="3E8DDC"/>
              </a:solidFill>
              <a:latin typeface="Arial"/>
              <a:ea typeface="Arial"/>
              <a:cs typeface="Arial"/>
              <a:sym typeface="Arial"/>
            </a:endParaRPr>
          </a:p>
        </p:txBody>
      </p:sp>
      <p:sp>
        <p:nvSpPr>
          <p:cNvPr id="897" name="Google Shape;897;p100"/>
          <p:cNvSpPr txBox="1"/>
          <p:nvPr/>
        </p:nvSpPr>
        <p:spPr>
          <a:xfrm>
            <a:off x="2336896" y="1543800"/>
            <a:ext cx="6414300" cy="3409200"/>
          </a:xfrm>
          <a:prstGeom prst="rect">
            <a:avLst/>
          </a:prstGeom>
          <a:noFill/>
          <a:ln>
            <a:noFill/>
          </a:ln>
        </p:spPr>
        <p:txBody>
          <a:bodyPr anchorCtr="0" anchor="t" bIns="45700" lIns="91425" spcFirstLastPara="1" rIns="91425" wrap="square" tIns="45700">
            <a:normAutofit fontScale="85000" lnSpcReduction="10000"/>
          </a:bodyPr>
          <a:lstStyle/>
          <a:p>
            <a:pPr indent="269999" lvl="0" marL="0" rtl="0" algn="l">
              <a:lnSpc>
                <a:spcPct val="115000"/>
              </a:lnSpc>
              <a:spcBef>
                <a:spcPts val="0"/>
              </a:spcBef>
              <a:spcAft>
                <a:spcPts val="0"/>
              </a:spcAft>
              <a:buClr>
                <a:schemeClr val="dk1"/>
              </a:buClr>
              <a:buSzPct val="50677"/>
              <a:buFont typeface="Arial"/>
              <a:buNone/>
            </a:pPr>
            <a:r>
              <a:rPr lang="en-US" sz="2170">
                <a:solidFill>
                  <a:srgbClr val="DA1984"/>
                </a:solidFill>
                <a:highlight>
                  <a:schemeClr val="lt1"/>
                </a:highlight>
                <a:latin typeface="Chau Philomene One"/>
                <a:ea typeface="Chau Philomene One"/>
                <a:cs typeface="Chau Philomene One"/>
                <a:sym typeface="Chau Philomene One"/>
              </a:rPr>
              <a:t>2</a:t>
            </a:r>
            <a:r>
              <a:rPr lang="en-US" sz="2170">
                <a:solidFill>
                  <a:srgbClr val="DA1984"/>
                </a:solidFill>
                <a:highlight>
                  <a:schemeClr val="lt1"/>
                </a:highlight>
                <a:latin typeface="Chau Philomene One"/>
                <a:ea typeface="Chau Philomene One"/>
                <a:cs typeface="Chau Philomene One"/>
                <a:sym typeface="Chau Philomene One"/>
              </a:rPr>
              <a:t>#</a:t>
            </a:r>
            <a:r>
              <a:rPr lang="en-US" sz="2170">
                <a:solidFill>
                  <a:srgbClr val="F4E04B"/>
                </a:solidFill>
                <a:highlight>
                  <a:schemeClr val="lt1"/>
                </a:highlight>
                <a:latin typeface="Chau Philomene One"/>
                <a:ea typeface="Chau Philomene One"/>
                <a:cs typeface="Chau Philomene One"/>
                <a:sym typeface="Chau Philomene One"/>
              </a:rPr>
              <a:t> </a:t>
            </a:r>
            <a:r>
              <a:rPr lang="en-US" sz="2170">
                <a:solidFill>
                  <a:srgbClr val="DD0079"/>
                </a:solidFill>
                <a:highlight>
                  <a:schemeClr val="lt1"/>
                </a:highlight>
                <a:latin typeface="Chau Philomene One"/>
                <a:ea typeface="Chau Philomene One"/>
                <a:cs typeface="Chau Philomene One"/>
                <a:sym typeface="Chau Philomene One"/>
              </a:rPr>
              <a:t>Réparer son équipement</a:t>
            </a:r>
            <a:endParaRPr sz="2170">
              <a:solidFill>
                <a:srgbClr val="DD0079"/>
              </a:solidFill>
              <a:highlight>
                <a:schemeClr val="lt1"/>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3E8DDC"/>
                </a:solidFill>
              </a:rPr>
              <a:t>I </a:t>
            </a:r>
            <a:r>
              <a:rPr lang="en-US" sz="1500">
                <a:solidFill>
                  <a:srgbClr val="3E8DDC"/>
                </a:solidFill>
                <a:latin typeface="Chau Philomene One"/>
                <a:ea typeface="Chau Philomene One"/>
                <a:cs typeface="Chau Philomene One"/>
                <a:sym typeface="Chau Philomene One"/>
              </a:rPr>
              <a:t>Votre matériel ne tient plus la batterie ou bien l'écran est fendu ?</a:t>
            </a:r>
            <a:r>
              <a:rPr lang="en-US" sz="1500">
                <a:solidFill>
                  <a:srgbClr val="F2F2F2"/>
                </a:solidFill>
                <a:latin typeface="Chau Philomene One"/>
                <a:ea typeface="Chau Philomene One"/>
                <a:cs typeface="Chau Philomene One"/>
                <a:sym typeface="Chau Philomene One"/>
              </a:rPr>
              <a:t> </a:t>
            </a:r>
            <a:r>
              <a:rPr lang="en-US" sz="1500">
                <a:solidFill>
                  <a:schemeClr val="dk1"/>
                </a:solidFill>
                <a:latin typeface="Chau Philomene One"/>
                <a:ea typeface="Chau Philomene One"/>
                <a:cs typeface="Chau Philomene One"/>
                <a:sym typeface="Chau Philomene One"/>
              </a:rPr>
              <a:t>Est-il nécessaire de le  remplacer dans son intégralité? De nombreuses solutions s'offrent à vous pour le réparer.</a:t>
            </a:r>
            <a:r>
              <a:rPr lang="en-US" sz="1500">
                <a:solidFill>
                  <a:srgbClr val="F2F2F2"/>
                </a:solidFill>
                <a:latin typeface="Chau Philomene One"/>
                <a:ea typeface="Chau Philomene One"/>
                <a:cs typeface="Chau Philomene One"/>
                <a:sym typeface="Chau Philomene One"/>
              </a:rPr>
              <a:t>  </a:t>
            </a:r>
            <a:endParaRPr sz="1500">
              <a:solidFill>
                <a:srgbClr val="F2F2F2"/>
              </a:solidFill>
              <a:latin typeface="Chau Philomene One"/>
              <a:ea typeface="Chau Philomene One"/>
              <a:cs typeface="Chau Philomene One"/>
              <a:sym typeface="Chau Philomene One"/>
            </a:endParaRPr>
          </a:p>
          <a:p>
            <a:pPr indent="0" lvl="0" marL="0" rtl="0" algn="just">
              <a:lnSpc>
                <a:spcPct val="115000"/>
              </a:lnSpc>
              <a:spcBef>
                <a:spcPts val="0"/>
              </a:spcBef>
              <a:spcAft>
                <a:spcPts val="0"/>
              </a:spcAft>
              <a:buClr>
                <a:schemeClr val="dk1"/>
              </a:buClr>
              <a:buSzPct val="73333"/>
              <a:buFont typeface="Arial"/>
              <a:buNone/>
            </a:pPr>
            <a:r>
              <a:t/>
            </a:r>
            <a:endParaRPr sz="1500">
              <a:solidFill>
                <a:srgbClr val="F2F2F2"/>
              </a:solidFill>
              <a:latin typeface="Chau Philomene One"/>
              <a:ea typeface="Chau Philomene One"/>
              <a:cs typeface="Chau Philomene One"/>
              <a:sym typeface="Chau Philomene One"/>
            </a:endParaRPr>
          </a:p>
          <a:p>
            <a:pPr indent="0" lvl="0" marL="457200" rtl="0" algn="l">
              <a:lnSpc>
                <a:spcPct val="115000"/>
              </a:lnSpc>
              <a:spcBef>
                <a:spcPts val="0"/>
              </a:spcBef>
              <a:spcAft>
                <a:spcPts val="0"/>
              </a:spcAft>
              <a:buNone/>
            </a:pPr>
            <a:r>
              <a:rPr lang="en-US" sz="2000">
                <a:solidFill>
                  <a:srgbClr val="3E8DDC"/>
                </a:solidFill>
              </a:rPr>
              <a:t>I </a:t>
            </a:r>
            <a:r>
              <a:rPr lang="en-US" sz="1500">
                <a:solidFill>
                  <a:srgbClr val="3E8DDC"/>
                </a:solidFill>
                <a:latin typeface="Chau Philomene One"/>
                <a:ea typeface="Chau Philomene One"/>
                <a:cs typeface="Chau Philomene One"/>
                <a:sym typeface="Chau Philomene One"/>
              </a:rPr>
              <a:t>Réparez vous-même</a:t>
            </a:r>
            <a:r>
              <a:rPr b="1" lang="en-US" sz="1500">
                <a:solidFill>
                  <a:srgbClr val="F2F2F2"/>
                </a:solidFill>
                <a:latin typeface="Chau Philomene One"/>
                <a:ea typeface="Chau Philomene One"/>
                <a:cs typeface="Chau Philomene One"/>
                <a:sym typeface="Chau Philomene One"/>
              </a:rPr>
              <a:t> </a:t>
            </a:r>
            <a:r>
              <a:rPr lang="en-US" sz="1500">
                <a:solidFill>
                  <a:schemeClr val="dk1"/>
                </a:solidFill>
                <a:latin typeface="Chau Philomene One"/>
                <a:ea typeface="Chau Philomene One"/>
                <a:cs typeface="Chau Philomene One"/>
                <a:sym typeface="Chau Philomene One"/>
              </a:rPr>
              <a:t>votre équipement grâce à des tutoriels en ligne sur des sites comme </a:t>
            </a:r>
            <a:r>
              <a:rPr lang="en-US" sz="1500" u="sng">
                <a:solidFill>
                  <a:schemeClr val="dk1"/>
                </a:solidFill>
                <a:latin typeface="Chau Philomene One"/>
                <a:ea typeface="Chau Philomene One"/>
                <a:cs typeface="Chau Philomene One"/>
                <a:sym typeface="Chau Philomene One"/>
                <a:hlinkClick r:id="rId3">
                  <a:extLst>
                    <a:ext uri="{A12FA001-AC4F-418D-AE19-62706E023703}">
                      <ahyp:hlinkClr val="tx"/>
                    </a:ext>
                  </a:extLst>
                </a:hlinkClick>
              </a:rPr>
              <a:t>https://fr.ifixit.com/</a:t>
            </a:r>
            <a:r>
              <a:rPr lang="en-US" sz="1500">
                <a:solidFill>
                  <a:schemeClr val="dk1"/>
                </a:solidFill>
                <a:latin typeface="Chau Philomene One"/>
                <a:ea typeface="Chau Philomene One"/>
                <a:cs typeface="Chau Philomene One"/>
                <a:sym typeface="Chau Philomene One"/>
              </a:rPr>
              <a:t> ou </a:t>
            </a:r>
            <a:r>
              <a:rPr lang="en-US" sz="1500" u="sng">
                <a:solidFill>
                  <a:schemeClr val="dk1"/>
                </a:solidFill>
                <a:latin typeface="Chau Philomene One"/>
                <a:ea typeface="Chau Philomene One"/>
                <a:cs typeface="Chau Philomene One"/>
                <a:sym typeface="Chau Philomene One"/>
                <a:hlinkClick r:id="rId4">
                  <a:extLst>
                    <a:ext uri="{A12FA001-AC4F-418D-AE19-62706E023703}">
                      <ahyp:hlinkClr val="tx"/>
                    </a:ext>
                  </a:extLst>
                </a:hlinkClick>
              </a:rPr>
              <a:t>https://www.commentreparer.com/</a:t>
            </a:r>
            <a:r>
              <a:rPr lang="en-US" sz="1500">
                <a:solidFill>
                  <a:schemeClr val="dk1"/>
                </a:solidFill>
                <a:latin typeface="Chau Philomene One"/>
                <a:ea typeface="Chau Philomene One"/>
                <a:cs typeface="Chau Philomene One"/>
                <a:sym typeface="Chau Philomene One"/>
              </a:rPr>
              <a:t>.</a:t>
            </a:r>
            <a:endParaRPr sz="1500">
              <a:solidFill>
                <a:schemeClr val="dk1"/>
              </a:solidFill>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3E8DDC"/>
                </a:solidFill>
              </a:rPr>
              <a:t>I </a:t>
            </a:r>
            <a:r>
              <a:rPr lang="en-US" sz="1500">
                <a:solidFill>
                  <a:srgbClr val="3E8DDC"/>
                </a:solidFill>
                <a:latin typeface="Chau Philomene One"/>
                <a:ea typeface="Chau Philomene One"/>
                <a:cs typeface="Chau Philomene One"/>
                <a:sym typeface="Chau Philomene One"/>
              </a:rPr>
              <a:t>Faites-vous aider lors d’un R</a:t>
            </a:r>
            <a:r>
              <a:rPr lang="en-US" sz="1500">
                <a:solidFill>
                  <a:srgbClr val="3E8DDC"/>
                </a:solidFill>
                <a:latin typeface="Chau Philomene One"/>
                <a:ea typeface="Chau Philomene One"/>
                <a:cs typeface="Chau Philomene One"/>
                <a:sym typeface="Chau Philomene One"/>
              </a:rPr>
              <a:t>epair café.</a:t>
            </a:r>
            <a:r>
              <a:rPr lang="en-US" sz="1500">
                <a:solidFill>
                  <a:srgbClr val="212121"/>
                </a:solidFill>
                <a:latin typeface="Chau Philomene One"/>
                <a:ea typeface="Chau Philomene One"/>
                <a:cs typeface="Chau Philomene One"/>
                <a:sym typeface="Chau Philomene One"/>
              </a:rPr>
              <a:t> C’est un atelier consacré à la réparation d'objets et organisé à un niveau local grâce à des bénévoles, il y en a sûrement </a:t>
            </a:r>
            <a:r>
              <a:rPr lang="en-US" sz="1500" u="sng">
                <a:solidFill>
                  <a:srgbClr val="3E8DDC"/>
                </a:solidFill>
                <a:latin typeface="Chau Philomene One"/>
                <a:ea typeface="Chau Philomene One"/>
                <a:cs typeface="Chau Philomene One"/>
                <a:sym typeface="Chau Philomene One"/>
                <a:hlinkClick r:id="rId5">
                  <a:extLst>
                    <a:ext uri="{A12FA001-AC4F-418D-AE19-62706E023703}">
                      <ahyp:hlinkClr val="tx"/>
                    </a:ext>
                  </a:extLst>
                </a:hlinkClick>
              </a:rPr>
              <a:t>un près de chez vous</a:t>
            </a:r>
            <a:r>
              <a:rPr lang="en-US" sz="1500">
                <a:solidFill>
                  <a:srgbClr val="3E8DDC"/>
                </a:solidFill>
                <a:latin typeface="Chau Philomene One"/>
                <a:ea typeface="Chau Philomene One"/>
                <a:cs typeface="Chau Philomene One"/>
                <a:sym typeface="Chau Philomene One"/>
              </a:rPr>
              <a:t>. </a:t>
            </a:r>
            <a:endParaRPr sz="1500">
              <a:solidFill>
                <a:srgbClr val="3E8DDC"/>
              </a:solidFill>
              <a:latin typeface="Chau Philomene One"/>
              <a:ea typeface="Chau Philomene One"/>
              <a:cs typeface="Chau Philomene One"/>
              <a:sym typeface="Chau Philomene One"/>
            </a:endParaRPr>
          </a:p>
          <a:p>
            <a:pPr indent="0" lvl="0" marL="457200" rtl="0" algn="l">
              <a:lnSpc>
                <a:spcPct val="115000"/>
              </a:lnSpc>
              <a:spcBef>
                <a:spcPts val="1000"/>
              </a:spcBef>
              <a:spcAft>
                <a:spcPts val="1000"/>
              </a:spcAft>
              <a:buNone/>
            </a:pPr>
            <a:r>
              <a:rPr lang="en-US" sz="2000">
                <a:solidFill>
                  <a:srgbClr val="3E8DDC"/>
                </a:solidFill>
              </a:rPr>
              <a:t>I </a:t>
            </a:r>
            <a:r>
              <a:rPr lang="en-US" sz="1500">
                <a:solidFill>
                  <a:srgbClr val="3E8DDC"/>
                </a:solidFill>
                <a:latin typeface="Chau Philomene One"/>
                <a:ea typeface="Chau Philomene One"/>
                <a:cs typeface="Chau Philomene One"/>
                <a:sym typeface="Chau Philomene One"/>
              </a:rPr>
              <a:t>Ou cherchez un professionnel</a:t>
            </a:r>
            <a:r>
              <a:rPr lang="en-US" sz="1500">
                <a:solidFill>
                  <a:srgbClr val="F2F2F2"/>
                </a:solidFill>
                <a:latin typeface="Chau Philomene One"/>
                <a:ea typeface="Chau Philomene One"/>
                <a:cs typeface="Chau Philomene One"/>
                <a:sym typeface="Chau Philomene One"/>
              </a:rPr>
              <a:t> </a:t>
            </a:r>
            <a:r>
              <a:rPr lang="en-US" sz="1500">
                <a:solidFill>
                  <a:schemeClr val="dk1"/>
                </a:solidFill>
                <a:latin typeface="Chau Philomene One"/>
                <a:ea typeface="Chau Philomene One"/>
                <a:cs typeface="Chau Philomene One"/>
                <a:sym typeface="Chau Philomene One"/>
              </a:rPr>
              <a:t>pour vous accompagner sur des sites comme </a:t>
            </a:r>
            <a:r>
              <a:rPr lang="en-US" sz="1500" u="sng">
                <a:solidFill>
                  <a:schemeClr val="dk1"/>
                </a:solidFill>
                <a:latin typeface="Chau Philomene One"/>
                <a:ea typeface="Chau Philomene One"/>
                <a:cs typeface="Chau Philomene One"/>
                <a:sym typeface="Chau Philomene One"/>
                <a:hlinkClick r:id="rId6">
                  <a:extLst>
                    <a:ext uri="{A12FA001-AC4F-418D-AE19-62706E023703}">
                      <ahyp:hlinkClr val="tx"/>
                    </a:ext>
                  </a:extLst>
                </a:hlinkClick>
              </a:rPr>
              <a:t>https://longuevieauxobjets.gouv.fr/</a:t>
            </a:r>
            <a:r>
              <a:rPr b="1" lang="en-US">
                <a:solidFill>
                  <a:schemeClr val="dk1"/>
                </a:solidFill>
                <a:highlight>
                  <a:srgbClr val="FFD100"/>
                </a:highlight>
                <a:latin typeface="Chau Philomene One"/>
                <a:ea typeface="Chau Philomene One"/>
                <a:cs typeface="Chau Philomene One"/>
                <a:sym typeface="Chau Philomene One"/>
              </a:rPr>
              <a:t> </a:t>
            </a:r>
            <a:r>
              <a:rPr lang="en-US">
                <a:solidFill>
                  <a:schemeClr val="dk1"/>
                </a:solidFill>
                <a:highlight>
                  <a:srgbClr val="FFD100"/>
                </a:highlight>
                <a:latin typeface="Chau Philomene One"/>
                <a:ea typeface="Chau Philomene One"/>
                <a:cs typeface="Chau Philomene One"/>
                <a:sym typeface="Chau Philomene One"/>
              </a:rPr>
              <a:t>ou label Quali Repar </a:t>
            </a:r>
            <a:r>
              <a:rPr lang="en-US" sz="1500" u="sng">
                <a:solidFill>
                  <a:schemeClr val="dk1"/>
                </a:solidFill>
                <a:latin typeface="Chau Philomene One"/>
                <a:ea typeface="Chau Philomene One"/>
                <a:cs typeface="Chau Philomene One"/>
                <a:sym typeface="Chau Philomene One"/>
                <a:hlinkClick r:id="rId7">
                  <a:extLst>
                    <a:ext uri="{A12FA001-AC4F-418D-AE19-62706E023703}">
                      <ahyp:hlinkClr val="tx"/>
                    </a:ext>
                  </a:extLst>
                </a:hlinkClick>
              </a:rPr>
              <a:t>https://www.label-qualirepar.fr/vous-etes-labellise/#annuaires</a:t>
            </a:r>
            <a:r>
              <a:rPr lang="en-US" sz="1500" u="sng">
                <a:solidFill>
                  <a:schemeClr val="dk1"/>
                </a:solidFill>
                <a:latin typeface="Chau Philomene One"/>
                <a:ea typeface="Chau Philomene One"/>
                <a:cs typeface="Chau Philomene One"/>
                <a:sym typeface="Chau Philomene One"/>
              </a:rPr>
              <a:t> </a:t>
            </a:r>
            <a:endParaRPr b="1">
              <a:solidFill>
                <a:schemeClr val="dk1"/>
              </a:solidFill>
              <a:highlight>
                <a:srgbClr val="006D90"/>
              </a:highlight>
              <a:latin typeface="Chau Philomene One"/>
              <a:ea typeface="Chau Philomene One"/>
              <a:cs typeface="Chau Philomene One"/>
              <a:sym typeface="Chau Philomene One"/>
            </a:endParaRPr>
          </a:p>
        </p:txBody>
      </p:sp>
      <p:pic>
        <p:nvPicPr>
          <p:cNvPr id="898" name="Google Shape;898;p100"/>
          <p:cNvPicPr preferRelativeResize="0"/>
          <p:nvPr/>
        </p:nvPicPr>
        <p:blipFill rotWithShape="1">
          <a:blip r:embed="rId8">
            <a:alphaModFix/>
          </a:blip>
          <a:srcRect b="25485" l="34988" r="41371" t="25700"/>
          <a:stretch/>
        </p:blipFill>
        <p:spPr>
          <a:xfrm rot="171773">
            <a:off x="388549" y="686206"/>
            <a:ext cx="1892847" cy="21104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0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904" name="Google Shape;904;p101"/>
          <p:cNvSpPr txBox="1"/>
          <p:nvPr/>
        </p:nvSpPr>
        <p:spPr>
          <a:xfrm>
            <a:off x="2336896" y="1600200"/>
            <a:ext cx="6414300" cy="3409200"/>
          </a:xfrm>
          <a:prstGeom prst="rect">
            <a:avLst/>
          </a:prstGeom>
          <a:noFill/>
          <a:ln>
            <a:noFill/>
          </a:ln>
        </p:spPr>
        <p:txBody>
          <a:bodyPr anchorCtr="0" anchor="t" bIns="45700" lIns="91425" spcFirstLastPara="1" rIns="91425" wrap="square" tIns="45700">
            <a:normAutofit/>
          </a:bodyPr>
          <a:lstStyle/>
          <a:p>
            <a:pPr indent="269999" lvl="0" marL="0" rtl="0" algn="l">
              <a:lnSpc>
                <a:spcPct val="115000"/>
              </a:lnSpc>
              <a:spcBef>
                <a:spcPts val="0"/>
              </a:spcBef>
              <a:spcAft>
                <a:spcPts val="0"/>
              </a:spcAft>
              <a:buClr>
                <a:schemeClr val="dk1"/>
              </a:buClr>
              <a:buSzPts val="1100"/>
              <a:buFont typeface="Arial"/>
              <a:buNone/>
            </a:pPr>
            <a:r>
              <a:rPr lang="en-US" sz="2052">
                <a:solidFill>
                  <a:srgbClr val="DD0079"/>
                </a:solidFill>
                <a:highlight>
                  <a:schemeClr val="lt1"/>
                </a:highlight>
                <a:latin typeface="Chau Philomene One"/>
                <a:ea typeface="Chau Philomene One"/>
                <a:cs typeface="Chau Philomene One"/>
                <a:sym typeface="Chau Philomene One"/>
              </a:rPr>
              <a:t>3</a:t>
            </a:r>
            <a:r>
              <a:rPr lang="en-US" sz="2052">
                <a:solidFill>
                  <a:srgbClr val="DD0079"/>
                </a:solidFill>
                <a:highlight>
                  <a:schemeClr val="lt1"/>
                </a:highlight>
                <a:latin typeface="Chau Philomene One"/>
                <a:ea typeface="Chau Philomene One"/>
                <a:cs typeface="Chau Philomene One"/>
                <a:sym typeface="Chau Philomene One"/>
              </a:rPr>
              <a:t># </a:t>
            </a:r>
            <a:r>
              <a:rPr lang="en-US" sz="2052">
                <a:solidFill>
                  <a:srgbClr val="DD0079"/>
                </a:solidFill>
                <a:highlight>
                  <a:schemeClr val="lt1"/>
                </a:highlight>
                <a:latin typeface="Chau Philomene One"/>
                <a:ea typeface="Chau Philomene One"/>
                <a:cs typeface="Chau Philomene One"/>
                <a:sym typeface="Chau Philomene One"/>
              </a:rPr>
              <a:t>Favoriser le réemploi</a:t>
            </a:r>
            <a:endParaRPr sz="2052">
              <a:solidFill>
                <a:srgbClr val="DD0079"/>
              </a:solidFill>
              <a:highlight>
                <a:schemeClr val="lt1"/>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lang="en-US" sz="1250">
                <a:solidFill>
                  <a:srgbClr val="3E8DDC"/>
                </a:solidFill>
                <a:latin typeface="Chau Philomene One"/>
                <a:ea typeface="Chau Philomene One"/>
                <a:cs typeface="Chau Philomene One"/>
                <a:sym typeface="Chau Philomene One"/>
              </a:rPr>
              <a:t>Votre matériel est encore fonctionnel</a:t>
            </a:r>
            <a:r>
              <a:rPr b="1" lang="en-US" sz="1250">
                <a:solidFill>
                  <a:srgbClr val="3E8DDC"/>
                </a:solidFill>
                <a:latin typeface="Chau Philomene One"/>
                <a:ea typeface="Chau Philomene One"/>
                <a:cs typeface="Chau Philomene One"/>
                <a:sym typeface="Chau Philomene One"/>
              </a:rPr>
              <a:t> </a:t>
            </a:r>
            <a:r>
              <a:rPr lang="en-US" sz="1250">
                <a:solidFill>
                  <a:srgbClr val="212121"/>
                </a:solidFill>
                <a:latin typeface="Chau Philomene One"/>
                <a:ea typeface="Chau Philomene One"/>
                <a:cs typeface="Chau Philomene One"/>
                <a:sym typeface="Chau Philomene One"/>
              </a:rPr>
              <a:t>mais il ne correspond peut-être plus à vos besoins. Il peut encore servir à quelqu’un qui a des attentes différentes ou bien pour d’autres utilisations moins demandeuses en ressources.</a:t>
            </a:r>
            <a:endParaRPr sz="1250">
              <a:solidFill>
                <a:srgbClr val="212121"/>
              </a:solidFill>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lang="en-US" sz="1250">
                <a:solidFill>
                  <a:srgbClr val="212121"/>
                </a:solidFill>
                <a:latin typeface="Chau Philomene One"/>
                <a:ea typeface="Chau Philomene One"/>
                <a:cs typeface="Chau Philomene One"/>
                <a:sym typeface="Chau Philomene One"/>
              </a:rPr>
              <a:t>Une fois que vous avez récupéré et supprimé vos données, vous pouvez</a:t>
            </a:r>
            <a:r>
              <a:rPr b="1" lang="en-US" sz="1250">
                <a:solidFill>
                  <a:srgbClr val="F2F2F2"/>
                </a:solidFill>
                <a:latin typeface="Chau Philomene One"/>
                <a:ea typeface="Chau Philomene One"/>
                <a:cs typeface="Chau Philomene One"/>
                <a:sym typeface="Chau Philomene One"/>
              </a:rPr>
              <a:t> </a:t>
            </a:r>
            <a:r>
              <a:rPr lang="en-US" sz="1250">
                <a:solidFill>
                  <a:srgbClr val="3E8DDC"/>
                </a:solidFill>
                <a:latin typeface="Chau Philomene One"/>
                <a:ea typeface="Chau Philomene One"/>
                <a:cs typeface="Chau Philomene One"/>
                <a:sym typeface="Chau Philomene One"/>
              </a:rPr>
              <a:t>faire don de votre appareil</a:t>
            </a:r>
            <a:r>
              <a:rPr lang="en-US" sz="1250">
                <a:solidFill>
                  <a:srgbClr val="F2F2F2"/>
                </a:solidFill>
                <a:latin typeface="Chau Philomene One"/>
                <a:ea typeface="Chau Philomene One"/>
                <a:cs typeface="Chau Philomene One"/>
                <a:sym typeface="Chau Philomene One"/>
              </a:rPr>
              <a:t> </a:t>
            </a:r>
            <a:r>
              <a:rPr lang="en-US" sz="1250">
                <a:solidFill>
                  <a:srgbClr val="212121"/>
                </a:solidFill>
                <a:latin typeface="Chau Philomene One"/>
                <a:ea typeface="Chau Philomene One"/>
                <a:cs typeface="Chau Philomene One"/>
                <a:sym typeface="Chau Philomene One"/>
              </a:rPr>
              <a:t>à un proche, une connaissance,</a:t>
            </a:r>
            <a:r>
              <a:rPr b="1" lang="en-US" sz="1250">
                <a:solidFill>
                  <a:srgbClr val="212121"/>
                </a:solidFill>
                <a:latin typeface="Chau Philomene One"/>
                <a:ea typeface="Chau Philomene One"/>
                <a:cs typeface="Chau Philomene One"/>
                <a:sym typeface="Chau Philomene One"/>
              </a:rPr>
              <a:t> </a:t>
            </a:r>
            <a:r>
              <a:rPr lang="en-US" sz="1250">
                <a:solidFill>
                  <a:srgbClr val="3E8DDC"/>
                </a:solidFill>
                <a:latin typeface="Chau Philomene One"/>
                <a:ea typeface="Chau Philomene One"/>
                <a:cs typeface="Chau Philomene One"/>
                <a:sym typeface="Chau Philomene One"/>
              </a:rPr>
              <a:t>ou bien le revendre</a:t>
            </a:r>
            <a:r>
              <a:rPr lang="en-US" sz="1250">
                <a:solidFill>
                  <a:srgbClr val="F2F2F2"/>
                </a:solidFill>
                <a:latin typeface="Chau Philomene One"/>
                <a:ea typeface="Chau Philomene One"/>
                <a:cs typeface="Chau Philomene One"/>
                <a:sym typeface="Chau Philomene One"/>
              </a:rPr>
              <a:t> </a:t>
            </a:r>
            <a:r>
              <a:rPr lang="en-US" sz="1250">
                <a:solidFill>
                  <a:srgbClr val="212121"/>
                </a:solidFill>
                <a:latin typeface="Chau Philomene One"/>
                <a:ea typeface="Chau Philomene One"/>
                <a:cs typeface="Chau Philomene One"/>
                <a:sym typeface="Chau Philomene One"/>
              </a:rPr>
              <a:t>sur une place de marché en ligne ou encore chez un professionnel qui achète votre matériel d'occasion près de chez vous. </a:t>
            </a:r>
            <a:endParaRPr sz="1250">
              <a:solidFill>
                <a:srgbClr val="212121"/>
              </a:solidFill>
              <a:latin typeface="Chau Philomene One"/>
              <a:ea typeface="Chau Philomene One"/>
              <a:cs typeface="Chau Philomene One"/>
              <a:sym typeface="Chau Philomene One"/>
            </a:endParaRPr>
          </a:p>
          <a:p>
            <a:pPr indent="0" lvl="0" marL="0" rtl="0" algn="just">
              <a:lnSpc>
                <a:spcPct val="115000"/>
              </a:lnSpc>
              <a:spcBef>
                <a:spcPts val="0"/>
              </a:spcBef>
              <a:spcAft>
                <a:spcPts val="0"/>
              </a:spcAft>
              <a:buClr>
                <a:schemeClr val="dk1"/>
              </a:buClr>
              <a:buSzPts val="1100"/>
              <a:buFont typeface="Arial"/>
              <a:buNone/>
            </a:pPr>
            <a:r>
              <a:t/>
            </a:r>
            <a:endParaRPr sz="1250">
              <a:solidFill>
                <a:srgbClr val="F2F2F2"/>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rPr lang="en-US" sz="1250">
                <a:solidFill>
                  <a:srgbClr val="3E8DDC"/>
                </a:solidFill>
                <a:latin typeface="Chau Philomene One"/>
                <a:ea typeface="Chau Philomene One"/>
                <a:cs typeface="Chau Philomene One"/>
                <a:sym typeface="Chau Philomene One"/>
              </a:rPr>
              <a:t>Pour trouver un partenaire de collecte de votre matériel fonctionnel vous pouvez :</a:t>
            </a:r>
            <a:endParaRPr sz="1250">
              <a:solidFill>
                <a:srgbClr val="3E8DDC"/>
              </a:solidFill>
              <a:latin typeface="Chau Philomene One"/>
              <a:ea typeface="Chau Philomene One"/>
              <a:cs typeface="Chau Philomene One"/>
              <a:sym typeface="Chau Philomene One"/>
            </a:endParaRPr>
          </a:p>
          <a:p>
            <a:pPr indent="0" lvl="0" marL="457200" rtl="0" algn="l">
              <a:spcBef>
                <a:spcPts val="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i="1" lang="en-US" sz="1250">
                <a:solidFill>
                  <a:srgbClr val="212121"/>
                </a:solidFill>
                <a:latin typeface="Chau Philomene One"/>
                <a:ea typeface="Chau Philomene One"/>
                <a:cs typeface="Chau Philomene One"/>
                <a:sym typeface="Chau Philomene One"/>
              </a:rPr>
              <a:t>Visiter le site </a:t>
            </a:r>
            <a:r>
              <a:rPr lang="en-US" sz="1250" u="sng">
                <a:solidFill>
                  <a:srgbClr val="3E8DDC"/>
                </a:solidFill>
                <a:latin typeface="Chau Philomene One"/>
                <a:ea typeface="Chau Philomene One"/>
                <a:cs typeface="Chau Philomene One"/>
                <a:sym typeface="Chau Philomene One"/>
                <a:hlinkClick r:id="rId3">
                  <a:extLst>
                    <a:ext uri="{A12FA001-AC4F-418D-AE19-62706E023703}">
                      <ahyp:hlinkClr val="tx"/>
                    </a:ext>
                  </a:extLst>
                </a:hlinkClick>
              </a:rPr>
              <a:t>https://longuevieauxobjets.gouv.fr/</a:t>
            </a:r>
            <a:r>
              <a:rPr i="1" lang="en-US" sz="1250">
                <a:solidFill>
                  <a:srgbClr val="3E8DDC"/>
                </a:solidFill>
                <a:latin typeface="Chau Philomene One"/>
                <a:ea typeface="Chau Philomene One"/>
                <a:cs typeface="Chau Philomene One"/>
                <a:sym typeface="Chau Philomene One"/>
              </a:rPr>
              <a:t> </a:t>
            </a:r>
            <a:r>
              <a:rPr i="1" lang="en-US" sz="1250">
                <a:solidFill>
                  <a:srgbClr val="212121"/>
                </a:solidFill>
                <a:latin typeface="Chau Philomene One"/>
                <a:ea typeface="Chau Philomene One"/>
                <a:cs typeface="Chau Philomene One"/>
                <a:sym typeface="Chau Philomene One"/>
              </a:rPr>
              <a:t>qui recense de nombreux points de dons de matériel près de chez vous.</a:t>
            </a:r>
            <a:endParaRPr b="1" sz="1200">
              <a:solidFill>
                <a:srgbClr val="212121"/>
              </a:solidFill>
              <a:highlight>
                <a:srgbClr val="006D90"/>
              </a:highlight>
              <a:latin typeface="Chau Philomene One"/>
              <a:ea typeface="Chau Philomene One"/>
              <a:cs typeface="Chau Philomene One"/>
              <a:sym typeface="Chau Philomene One"/>
            </a:endParaRPr>
          </a:p>
        </p:txBody>
      </p:sp>
      <p:pic>
        <p:nvPicPr>
          <p:cNvPr descr="Une image contenant texte&#10;&#10;Description générée automatiquement" id="905" name="Google Shape;905;p101"/>
          <p:cNvPicPr preferRelativeResize="0"/>
          <p:nvPr/>
        </p:nvPicPr>
        <p:blipFill rotWithShape="1">
          <a:blip r:embed="rId4">
            <a:alphaModFix/>
          </a:blip>
          <a:srcRect b="0" l="0" r="0" t="0"/>
          <a:stretch/>
        </p:blipFill>
        <p:spPr>
          <a:xfrm>
            <a:off x="9982689" y="858910"/>
            <a:ext cx="511299" cy="724378"/>
          </a:xfrm>
          <a:prstGeom prst="rect">
            <a:avLst/>
          </a:prstGeom>
          <a:noFill/>
          <a:ln>
            <a:noFill/>
          </a:ln>
        </p:spPr>
      </p:pic>
      <p:sp>
        <p:nvSpPr>
          <p:cNvPr id="906" name="Google Shape;906;p101"/>
          <p:cNvSpPr/>
          <p:nvPr/>
        </p:nvSpPr>
        <p:spPr>
          <a:xfrm>
            <a:off x="-1066638" y="-533484"/>
            <a:ext cx="3359400" cy="33846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07" name="Google Shape;907;p101"/>
          <p:cNvPicPr preferRelativeResize="0"/>
          <p:nvPr/>
        </p:nvPicPr>
        <p:blipFill rotWithShape="1">
          <a:blip r:embed="rId5">
            <a:alphaModFix/>
          </a:blip>
          <a:srcRect b="25485" l="34988" r="41371" t="25700"/>
          <a:stretch/>
        </p:blipFill>
        <p:spPr>
          <a:xfrm rot="171773">
            <a:off x="388549" y="686206"/>
            <a:ext cx="1892847" cy="2110492"/>
          </a:xfrm>
          <a:prstGeom prst="rect">
            <a:avLst/>
          </a:prstGeom>
          <a:noFill/>
          <a:ln>
            <a:noFill/>
          </a:ln>
        </p:spPr>
      </p:pic>
      <p:sp>
        <p:nvSpPr>
          <p:cNvPr id="908" name="Google Shape;908;p101"/>
          <p:cNvSpPr txBox="1"/>
          <p:nvPr/>
        </p:nvSpPr>
        <p:spPr>
          <a:xfrm>
            <a:off x="2540000" y="244675"/>
            <a:ext cx="62583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3E8DDC"/>
                </a:solidFill>
                <a:latin typeface="Chau Philomene One"/>
                <a:ea typeface="Chau Philomene One"/>
                <a:cs typeface="Chau Philomene One"/>
                <a:sym typeface="Chau Philomene One"/>
              </a:rPr>
              <a:t>Bonnes pratiques selon l’évaluation de son équipement</a:t>
            </a:r>
            <a:endParaRPr b="0" i="0" sz="1400" u="none" cap="none" strike="noStrike">
              <a:solidFill>
                <a:srgbClr val="3E8DDC"/>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0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914" name="Google Shape;914;p102"/>
          <p:cNvSpPr txBox="1"/>
          <p:nvPr/>
        </p:nvSpPr>
        <p:spPr>
          <a:xfrm>
            <a:off x="2336896" y="1600200"/>
            <a:ext cx="6414300" cy="3409200"/>
          </a:xfrm>
          <a:prstGeom prst="rect">
            <a:avLst/>
          </a:prstGeom>
          <a:noFill/>
          <a:ln>
            <a:noFill/>
          </a:ln>
        </p:spPr>
        <p:txBody>
          <a:bodyPr anchorCtr="0" anchor="t" bIns="45700" lIns="91425" spcFirstLastPara="1" rIns="91425" wrap="square" tIns="45700">
            <a:normAutofit lnSpcReduction="10000"/>
          </a:bodyPr>
          <a:lstStyle/>
          <a:p>
            <a:pPr indent="269999" lvl="0" marL="0" rtl="0" algn="l">
              <a:lnSpc>
                <a:spcPct val="115000"/>
              </a:lnSpc>
              <a:spcBef>
                <a:spcPts val="0"/>
              </a:spcBef>
              <a:spcAft>
                <a:spcPts val="0"/>
              </a:spcAft>
              <a:buClr>
                <a:schemeClr val="dk1"/>
              </a:buClr>
              <a:buSzPts val="1100"/>
              <a:buFont typeface="Arial"/>
              <a:buNone/>
            </a:pPr>
            <a:r>
              <a:rPr lang="en-US" sz="2052">
                <a:solidFill>
                  <a:srgbClr val="DD0079"/>
                </a:solidFill>
                <a:highlight>
                  <a:schemeClr val="lt1"/>
                </a:highlight>
                <a:latin typeface="Chau Philomene One"/>
                <a:ea typeface="Chau Philomene One"/>
                <a:cs typeface="Chau Philomene One"/>
                <a:sym typeface="Chau Philomene One"/>
              </a:rPr>
              <a:t>4</a:t>
            </a:r>
            <a:r>
              <a:rPr lang="en-US" sz="2052">
                <a:solidFill>
                  <a:srgbClr val="DD0079"/>
                </a:solidFill>
                <a:highlight>
                  <a:schemeClr val="lt1"/>
                </a:highlight>
                <a:latin typeface="Chau Philomene One"/>
                <a:ea typeface="Chau Philomene One"/>
                <a:cs typeface="Chau Philomene One"/>
                <a:sym typeface="Chau Philomene One"/>
              </a:rPr>
              <a:t># </a:t>
            </a:r>
            <a:r>
              <a:rPr lang="en-US" sz="2052">
                <a:solidFill>
                  <a:srgbClr val="DD0079"/>
                </a:solidFill>
                <a:highlight>
                  <a:schemeClr val="lt1"/>
                </a:highlight>
                <a:latin typeface="Chau Philomene One"/>
                <a:ea typeface="Chau Philomene One"/>
                <a:cs typeface="Chau Philomene One"/>
                <a:sym typeface="Chau Philomene One"/>
              </a:rPr>
              <a:t>Recycler</a:t>
            </a:r>
            <a:endParaRPr sz="2052">
              <a:solidFill>
                <a:srgbClr val="DD0079"/>
              </a:solidFill>
              <a:highlight>
                <a:schemeClr val="lt1"/>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lang="en-US">
                <a:solidFill>
                  <a:srgbClr val="3E8DDC"/>
                </a:solidFill>
                <a:latin typeface="Chau Philomene One"/>
                <a:ea typeface="Chau Philomene One"/>
                <a:cs typeface="Chau Philomene One"/>
                <a:sym typeface="Chau Philomene One"/>
              </a:rPr>
              <a:t>Si votre appareil est non fonctionnel ou non réparable,</a:t>
            </a:r>
            <a:r>
              <a:rPr lang="en-US">
                <a:solidFill>
                  <a:srgbClr val="F2F2F2"/>
                </a:solidFill>
                <a:latin typeface="Chau Philomene One"/>
                <a:ea typeface="Chau Philomene One"/>
                <a:cs typeface="Chau Philomene One"/>
                <a:sym typeface="Chau Philomene One"/>
              </a:rPr>
              <a:t> </a:t>
            </a:r>
            <a:r>
              <a:rPr lang="en-US">
                <a:solidFill>
                  <a:schemeClr val="dk1"/>
                </a:solidFill>
                <a:latin typeface="Chau Philomene One"/>
                <a:ea typeface="Chau Philomene One"/>
                <a:cs typeface="Chau Philomene One"/>
                <a:sym typeface="Chau Philomene One"/>
              </a:rPr>
              <a:t>il </a:t>
            </a:r>
            <a:r>
              <a:rPr lang="en-US">
                <a:solidFill>
                  <a:srgbClr val="212121"/>
                </a:solidFill>
                <a:latin typeface="Chau Philomene One"/>
                <a:ea typeface="Chau Philomene One"/>
                <a:cs typeface="Chau Philomene One"/>
                <a:sym typeface="Chau Philomene One"/>
              </a:rPr>
              <a:t>doit être traité comme</a:t>
            </a:r>
            <a:r>
              <a:rPr lang="en-US">
                <a:solidFill>
                  <a:srgbClr val="F2F2F2"/>
                </a:solidFill>
                <a:latin typeface="Chau Philomene One"/>
                <a:ea typeface="Chau Philomene One"/>
                <a:cs typeface="Chau Philomene One"/>
                <a:sym typeface="Chau Philomene One"/>
              </a:rPr>
              <a:t> </a:t>
            </a:r>
            <a:r>
              <a:rPr lang="en-US">
                <a:solidFill>
                  <a:srgbClr val="3E8DDC"/>
                </a:solidFill>
                <a:latin typeface="Chau Philomene One"/>
                <a:ea typeface="Chau Philomene One"/>
                <a:cs typeface="Chau Philomene One"/>
                <a:sym typeface="Chau Philomene One"/>
              </a:rPr>
              <a:t>Déchets d’Equipements Electriques et Electroniques (DEEE </a:t>
            </a:r>
            <a:r>
              <a:rPr lang="en-US">
                <a:solidFill>
                  <a:srgbClr val="3E8EDE"/>
                </a:solidFill>
                <a:latin typeface="Chau Philomene One"/>
                <a:ea typeface="Chau Philomene One"/>
                <a:cs typeface="Chau Philomene One"/>
                <a:sym typeface="Chau Philomene One"/>
              </a:rPr>
              <a:t>ou D3E)</a:t>
            </a:r>
            <a:r>
              <a:rPr lang="en-US">
                <a:solidFill>
                  <a:srgbClr val="212121"/>
                </a:solidFill>
                <a:latin typeface="Chau Philomene One"/>
                <a:ea typeface="Chau Philomene One"/>
                <a:cs typeface="Chau Philomene One"/>
                <a:sym typeface="Chau Philomene One"/>
              </a:rPr>
              <a:t>.  Il sera alors démantelé, les matériaux triés et recyclés dans la mesure possible. </a:t>
            </a:r>
            <a:endParaRPr>
              <a:solidFill>
                <a:srgbClr val="212121"/>
              </a:solidFill>
              <a:highlight>
                <a:srgbClr val="EFEFEF"/>
              </a:highlight>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3E8DDC"/>
                </a:solidFill>
              </a:rPr>
              <a:t>I</a:t>
            </a:r>
            <a:r>
              <a:rPr lang="en-US" sz="1200">
                <a:solidFill>
                  <a:srgbClr val="212121"/>
                </a:solidFill>
                <a:latin typeface="Chau Philomene One"/>
                <a:ea typeface="Chau Philomene One"/>
                <a:cs typeface="Chau Philomene One"/>
                <a:sym typeface="Chau Philomene One"/>
              </a:rPr>
              <a:t> </a:t>
            </a:r>
            <a:r>
              <a:rPr lang="en-US">
                <a:solidFill>
                  <a:srgbClr val="212121"/>
                </a:solidFill>
                <a:latin typeface="Chau Philomene One"/>
                <a:ea typeface="Chau Philomene One"/>
                <a:cs typeface="Chau Philomene One"/>
                <a:sym typeface="Chau Philomene One"/>
              </a:rPr>
              <a:t>Privilégiez les points d’apport près de chez vous pour limiter les envois longues distances et dynamiser l'écosystème local.</a:t>
            </a:r>
            <a:endParaRPr b="1">
              <a:solidFill>
                <a:srgbClr val="212121"/>
              </a:solidFill>
              <a:highlight>
                <a:srgbClr val="006D90"/>
              </a:highlight>
              <a:latin typeface="Chau Philomene One"/>
              <a:ea typeface="Chau Philomene One"/>
              <a:cs typeface="Chau Philomene One"/>
              <a:sym typeface="Chau Philomene One"/>
            </a:endParaRPr>
          </a:p>
          <a:p>
            <a:pPr indent="0" lvl="0" marL="0" rtl="0" algn="just">
              <a:lnSpc>
                <a:spcPct val="115000"/>
              </a:lnSpc>
              <a:spcBef>
                <a:spcPts val="0"/>
              </a:spcBef>
              <a:spcAft>
                <a:spcPts val="0"/>
              </a:spcAft>
              <a:buClr>
                <a:schemeClr val="dk1"/>
              </a:buClr>
              <a:buSzPts val="1100"/>
              <a:buFont typeface="Arial"/>
              <a:buNone/>
            </a:pPr>
            <a:r>
              <a:t/>
            </a:r>
            <a:endParaRPr>
              <a:solidFill>
                <a:srgbClr val="F2F2F2"/>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rPr lang="en-US">
                <a:solidFill>
                  <a:srgbClr val="3E8DDC"/>
                </a:solidFill>
                <a:latin typeface="Chau Philomene One"/>
                <a:ea typeface="Chau Philomene One"/>
                <a:cs typeface="Chau Philomene One"/>
                <a:sym typeface="Chau Philomene One"/>
              </a:rPr>
              <a:t>Pour trouver un partenaire de collecte de votre matériel non fonctionnel vous pouvez :</a:t>
            </a:r>
            <a:endParaRPr>
              <a:solidFill>
                <a:srgbClr val="3E8DDC"/>
              </a:solidFill>
              <a:latin typeface="Chau Philomene One"/>
              <a:ea typeface="Chau Philomene One"/>
              <a:cs typeface="Chau Philomene One"/>
              <a:sym typeface="Chau Philomene One"/>
            </a:endParaRPr>
          </a:p>
          <a:p>
            <a:pPr indent="0" lvl="0" marL="457200" rtl="0" algn="l">
              <a:spcBef>
                <a:spcPts val="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i="1" lang="en-US">
                <a:solidFill>
                  <a:schemeClr val="dk1"/>
                </a:solidFill>
                <a:latin typeface="Chau Philomene One"/>
                <a:ea typeface="Chau Philomene One"/>
                <a:cs typeface="Chau Philomene One"/>
                <a:sym typeface="Chau Philomene One"/>
              </a:rPr>
              <a:t>Visiter le site d’Ecologic qui recense de nombreux points de collecte près de chez vous :</a:t>
            </a:r>
            <a:r>
              <a:rPr i="1" lang="en-US">
                <a:solidFill>
                  <a:srgbClr val="F2F2F2"/>
                </a:solidFill>
                <a:latin typeface="Chau Philomene One"/>
                <a:ea typeface="Chau Philomene One"/>
                <a:cs typeface="Chau Philomene One"/>
                <a:sym typeface="Chau Philomene One"/>
              </a:rPr>
              <a:t> </a:t>
            </a:r>
            <a:r>
              <a:rPr lang="en-US" u="sng">
                <a:solidFill>
                  <a:srgbClr val="3E8DDC"/>
                </a:solidFill>
                <a:latin typeface="Chau Philomene One"/>
                <a:ea typeface="Chau Philomene One"/>
                <a:cs typeface="Chau Philomene One"/>
                <a:sym typeface="Chau Philomene One"/>
                <a:hlinkClick r:id="rId3">
                  <a:extLst>
                    <a:ext uri="{A12FA001-AC4F-418D-AE19-62706E023703}">
                      <ahyp:hlinkClr val="tx"/>
                    </a:ext>
                  </a:extLst>
                </a:hlinkClick>
              </a:rPr>
              <a:t>https://www.ecologic-france.com/citoyens/ou-deposer-mes-dechets.html</a:t>
            </a:r>
            <a:r>
              <a:rPr lang="en-US">
                <a:solidFill>
                  <a:srgbClr val="3E8DDC"/>
                </a:solidFill>
                <a:latin typeface="Chau Philomene One"/>
                <a:ea typeface="Chau Philomene One"/>
                <a:cs typeface="Chau Philomene One"/>
                <a:sym typeface="Chau Philomene One"/>
              </a:rPr>
              <a:t> </a:t>
            </a:r>
            <a:endParaRPr>
              <a:solidFill>
                <a:srgbClr val="3E8DDC"/>
              </a:solidFill>
              <a:latin typeface="Chau Philomene One"/>
              <a:ea typeface="Chau Philomene One"/>
              <a:cs typeface="Chau Philomene One"/>
              <a:sym typeface="Chau Philomene One"/>
            </a:endParaRPr>
          </a:p>
          <a:p>
            <a:pPr indent="0" lvl="0" marL="457200" rtl="0" algn="l">
              <a:spcBef>
                <a:spcPts val="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i="1" lang="en-US">
                <a:solidFill>
                  <a:srgbClr val="1A1A1A"/>
                </a:solidFill>
                <a:latin typeface="Chau Philomene One"/>
                <a:ea typeface="Chau Philomene One"/>
                <a:cs typeface="Chau Philomene One"/>
                <a:sym typeface="Chau Philomene One"/>
              </a:rPr>
              <a:t>Ou visiter le site Ecosystem pour trouver un point de collecte près de chez vous </a:t>
            </a:r>
            <a:r>
              <a:rPr i="1" lang="en-US">
                <a:solidFill>
                  <a:srgbClr val="3E8DDC"/>
                </a:solidFill>
                <a:latin typeface="Chau Philomene One"/>
                <a:ea typeface="Chau Philomene One"/>
                <a:cs typeface="Chau Philomene One"/>
                <a:sym typeface="Chau Philomene One"/>
              </a:rPr>
              <a:t>:</a:t>
            </a:r>
            <a:r>
              <a:rPr lang="en-US">
                <a:solidFill>
                  <a:srgbClr val="3E8DDC"/>
                </a:solidFill>
                <a:latin typeface="Chau Philomene One"/>
                <a:ea typeface="Chau Philomene One"/>
                <a:cs typeface="Chau Philomene One"/>
                <a:sym typeface="Chau Philomene One"/>
              </a:rPr>
              <a:t> </a:t>
            </a:r>
            <a:r>
              <a:rPr lang="en-US" u="sng">
                <a:solidFill>
                  <a:srgbClr val="3E8DDC"/>
                </a:solidFill>
                <a:latin typeface="Chau Philomene One"/>
                <a:ea typeface="Chau Philomene One"/>
                <a:cs typeface="Chau Philomene One"/>
                <a:sym typeface="Chau Philomene One"/>
                <a:hlinkClick r:id="rId4">
                  <a:extLst>
                    <a:ext uri="{A12FA001-AC4F-418D-AE19-62706E023703}">
                      <ahyp:hlinkClr val="tx"/>
                    </a:ext>
                  </a:extLst>
                </a:hlinkClick>
              </a:rPr>
              <a:t>https://www.ecosystem.eco/fr/recherche-point-de-collecte</a:t>
            </a:r>
            <a:r>
              <a:rPr lang="en-US">
                <a:solidFill>
                  <a:srgbClr val="3E8DDC"/>
                </a:solidFill>
                <a:latin typeface="Chau Philomene One"/>
                <a:ea typeface="Chau Philomene One"/>
                <a:cs typeface="Chau Philomene One"/>
                <a:sym typeface="Chau Philomene One"/>
              </a:rPr>
              <a:t> </a:t>
            </a:r>
            <a:endParaRPr sz="1200">
              <a:solidFill>
                <a:srgbClr val="3E8DDC"/>
              </a:solidFill>
              <a:latin typeface="Chau Philomene One"/>
              <a:ea typeface="Chau Philomene One"/>
              <a:cs typeface="Chau Philomene One"/>
              <a:sym typeface="Chau Philomene One"/>
            </a:endParaRPr>
          </a:p>
          <a:p>
            <a:pPr indent="269999" lvl="0" marL="0" rtl="0" algn="l">
              <a:lnSpc>
                <a:spcPct val="115000"/>
              </a:lnSpc>
              <a:spcBef>
                <a:spcPts val="0"/>
              </a:spcBef>
              <a:spcAft>
                <a:spcPts val="1000"/>
              </a:spcAft>
              <a:buClr>
                <a:schemeClr val="dk1"/>
              </a:buClr>
              <a:buSzPts val="1100"/>
              <a:buFont typeface="Arial"/>
              <a:buNone/>
            </a:pPr>
            <a:r>
              <a:t/>
            </a:r>
            <a:endParaRPr b="1" sz="1200">
              <a:solidFill>
                <a:srgbClr val="F2F2F2"/>
              </a:solidFill>
              <a:highlight>
                <a:srgbClr val="006D90"/>
              </a:highlight>
              <a:latin typeface="Chau Philomene One"/>
              <a:ea typeface="Chau Philomene One"/>
              <a:cs typeface="Chau Philomene One"/>
              <a:sym typeface="Chau Philomene One"/>
            </a:endParaRPr>
          </a:p>
        </p:txBody>
      </p:sp>
      <p:sp>
        <p:nvSpPr>
          <p:cNvPr id="915" name="Google Shape;915;p102"/>
          <p:cNvSpPr/>
          <p:nvPr/>
        </p:nvSpPr>
        <p:spPr>
          <a:xfrm>
            <a:off x="-1066638" y="-533484"/>
            <a:ext cx="3359400" cy="33846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6" name="Google Shape;916;p102"/>
          <p:cNvPicPr preferRelativeResize="0"/>
          <p:nvPr/>
        </p:nvPicPr>
        <p:blipFill rotWithShape="1">
          <a:blip r:embed="rId5">
            <a:alphaModFix/>
          </a:blip>
          <a:srcRect b="25485" l="34988" r="41371" t="25700"/>
          <a:stretch/>
        </p:blipFill>
        <p:spPr>
          <a:xfrm rot="171773">
            <a:off x="388549" y="686206"/>
            <a:ext cx="1892847" cy="2110492"/>
          </a:xfrm>
          <a:prstGeom prst="rect">
            <a:avLst/>
          </a:prstGeom>
          <a:noFill/>
          <a:ln>
            <a:noFill/>
          </a:ln>
        </p:spPr>
      </p:pic>
      <p:sp>
        <p:nvSpPr>
          <p:cNvPr id="917" name="Google Shape;917;p102"/>
          <p:cNvSpPr txBox="1"/>
          <p:nvPr/>
        </p:nvSpPr>
        <p:spPr>
          <a:xfrm>
            <a:off x="2540000" y="244675"/>
            <a:ext cx="62583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3E8DDC"/>
                </a:solidFill>
                <a:latin typeface="Chau Philomene One"/>
                <a:ea typeface="Chau Philomene One"/>
                <a:cs typeface="Chau Philomene One"/>
                <a:sym typeface="Chau Philomene One"/>
              </a:rPr>
              <a:t>Bonnes pratiques selon l’évaluation de son équipement</a:t>
            </a:r>
            <a:endParaRPr b="0" i="0" sz="1400" u="none" cap="none" strike="noStrike">
              <a:solidFill>
                <a:srgbClr val="3E8DDC"/>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1" name="Shape 921"/>
        <p:cNvGrpSpPr/>
        <p:nvPr/>
      </p:nvGrpSpPr>
      <p:grpSpPr>
        <a:xfrm>
          <a:off x="0" y="0"/>
          <a:ext cx="0" cy="0"/>
          <a:chOff x="0" y="0"/>
          <a:chExt cx="0" cy="0"/>
        </a:xfrm>
      </p:grpSpPr>
      <p:sp>
        <p:nvSpPr>
          <p:cNvPr id="922" name="Google Shape;922;p103"/>
          <p:cNvSpPr/>
          <p:nvPr/>
        </p:nvSpPr>
        <p:spPr>
          <a:xfrm>
            <a:off x="685800" y="762000"/>
            <a:ext cx="7802100" cy="27531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None/>
            </a:pPr>
            <a:r>
              <a:rPr lang="en-US" sz="3000">
                <a:solidFill>
                  <a:srgbClr val="DD0079"/>
                </a:solidFill>
                <a:latin typeface="Chau Philomene One"/>
                <a:ea typeface="Chau Philomene One"/>
                <a:cs typeface="Chau Philomene One"/>
                <a:sym typeface="Chau Philomene One"/>
              </a:rPr>
              <a:t>Bravo à vous pour ce nettoyage !</a:t>
            </a:r>
            <a:endParaRPr sz="3000">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3E8DDC"/>
                </a:solidFill>
              </a:rPr>
              <a:t>I</a:t>
            </a:r>
            <a:r>
              <a:rPr lang="en-US" sz="3000">
                <a:solidFill>
                  <a:srgbClr val="3E8DDC"/>
                </a:solidFill>
                <a:latin typeface="Chau Philomene One"/>
                <a:ea typeface="Chau Philomene One"/>
                <a:cs typeface="Chau Philomene One"/>
                <a:sym typeface="Chau Philomene One"/>
              </a:rPr>
              <a:t> </a:t>
            </a:r>
            <a:r>
              <a:rPr lang="en-US" sz="2300">
                <a:solidFill>
                  <a:srgbClr val="3E8DDC"/>
                </a:solidFill>
                <a:latin typeface="Chau Philomene One"/>
                <a:ea typeface="Chau Philomene One"/>
                <a:cs typeface="Chau Philomene One"/>
                <a:sym typeface="Chau Philomene One"/>
              </a:rPr>
              <a:t>Communiquez votre bilan sur vos réseaux sociaux (</a:t>
            </a:r>
            <a:r>
              <a:rPr lang="en-US" sz="2300">
                <a:solidFill>
                  <a:srgbClr val="3E8DDC"/>
                </a:solidFill>
                <a:uFill>
                  <a:noFill/>
                </a:uFill>
                <a:latin typeface="Chau Philomene One"/>
                <a:ea typeface="Chau Philomene One"/>
                <a:cs typeface="Chau Philomene One"/>
                <a:sym typeface="Chau Philomene One"/>
                <a:hlinkClick r:id="rId3">
                  <a:extLst>
                    <a:ext uri="{A12FA001-AC4F-418D-AE19-62706E023703}">
                      <ahyp:hlinkClr val="tx"/>
                    </a:ext>
                  </a:extLst>
                </a:hlinkClick>
              </a:rPr>
              <a:t>#DigitalCleanupDay</a:t>
            </a:r>
            <a:r>
              <a:rPr lang="en-US" sz="2300">
                <a:solidFill>
                  <a:srgbClr val="3E8DDC"/>
                </a:solidFill>
                <a:latin typeface="Chau Philomene One"/>
                <a:ea typeface="Chau Philomene One"/>
                <a:cs typeface="Chau Philomene One"/>
                <a:sym typeface="Chau Philomene One"/>
              </a:rPr>
              <a:t> )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300">
                <a:solidFill>
                  <a:srgbClr val="3E8DDC"/>
                </a:solidFill>
                <a:latin typeface="Chau Philomene One"/>
                <a:ea typeface="Chau Philomene One"/>
                <a:cs typeface="Chau Philomene One"/>
                <a:sym typeface="Chau Philomene One"/>
              </a:rPr>
              <a:t>Vous souhaitez aller plus loin ou vous former au numérique responsable ?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3E8DDC"/>
                </a:solidFill>
              </a:rPr>
              <a:t>I</a:t>
            </a:r>
            <a:r>
              <a:rPr lang="en-US" sz="3000">
                <a:solidFill>
                  <a:srgbClr val="3E8DDC"/>
                </a:solidFill>
                <a:latin typeface="Chau Philomene One"/>
                <a:ea typeface="Chau Philomene One"/>
                <a:cs typeface="Chau Philomene One"/>
                <a:sym typeface="Chau Philomene One"/>
              </a:rPr>
              <a:t> </a:t>
            </a:r>
            <a:r>
              <a:rPr lang="en-US" sz="2300">
                <a:solidFill>
                  <a:srgbClr val="3E8DDC"/>
                </a:solidFill>
                <a:latin typeface="Chau Philomene One"/>
                <a:ea typeface="Chau Philomene One"/>
                <a:cs typeface="Chau Philomene One"/>
                <a:sym typeface="Chau Philomene One"/>
              </a:rPr>
              <a:t>Participez aux MOOCS proposés par l’INR </a:t>
            </a:r>
            <a:br>
              <a:rPr lang="en-US" sz="2300">
                <a:solidFill>
                  <a:srgbClr val="F2F2F2"/>
                </a:solidFill>
                <a:latin typeface="Chau Philomene One"/>
                <a:ea typeface="Chau Philomene One"/>
                <a:cs typeface="Chau Philomene One"/>
                <a:sym typeface="Chau Philomene One"/>
              </a:rPr>
            </a:br>
            <a:r>
              <a:rPr i="1" lang="en-US">
                <a:solidFill>
                  <a:srgbClr val="3E8DDC"/>
                </a:solidFill>
                <a:latin typeface="Chau Philomene One"/>
                <a:ea typeface="Chau Philomene One"/>
                <a:cs typeface="Chau Philomene One"/>
                <a:sym typeface="Chau Philomene One"/>
              </a:rPr>
              <a:t>(accessible via : </a:t>
            </a:r>
            <a:r>
              <a:rPr i="1" lang="en-US" u="sng">
                <a:solidFill>
                  <a:srgbClr val="DD0079"/>
                </a:solidFill>
                <a:latin typeface="Chau Philomene One"/>
                <a:ea typeface="Chau Philomene One"/>
                <a:cs typeface="Chau Philomene One"/>
                <a:sym typeface="Chau Philomene One"/>
                <a:hlinkClick r:id="rId4">
                  <a:extLst>
                    <a:ext uri="{A12FA001-AC4F-418D-AE19-62706E023703}">
                      <ahyp:hlinkClr val="tx"/>
                    </a:ext>
                  </a:extLst>
                </a:hlinkClick>
              </a:rPr>
              <a:t>https://digital-cleanup-day.fr/se-former/</a:t>
            </a:r>
            <a:r>
              <a:rPr i="1" lang="en-US">
                <a:solidFill>
                  <a:srgbClr val="3E8DDC"/>
                </a:solidFill>
                <a:latin typeface="Chau Philomene One"/>
                <a:ea typeface="Chau Philomene One"/>
                <a:cs typeface="Chau Philomene One"/>
                <a:sym typeface="Chau Philomene One"/>
              </a:rPr>
              <a:t>)</a:t>
            </a:r>
            <a:endParaRPr i="1">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i="1">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3E8DDC"/>
                </a:solidFill>
              </a:rPr>
              <a:t>I</a:t>
            </a:r>
            <a:r>
              <a:rPr lang="en-US" sz="2000">
                <a:solidFill>
                  <a:srgbClr val="3E8DDC"/>
                </a:solidFill>
                <a:latin typeface="Chau Philomene One"/>
                <a:ea typeface="Chau Philomene One"/>
                <a:cs typeface="Chau Philomene One"/>
                <a:sym typeface="Chau Philomene One"/>
              </a:rPr>
              <a:t> </a:t>
            </a:r>
            <a:r>
              <a:rPr i="1" lang="en-US">
                <a:solidFill>
                  <a:srgbClr val="3E8DDC"/>
                </a:solidFill>
                <a:latin typeface="Chau Philomene One"/>
                <a:ea typeface="Chau Philomene One"/>
                <a:cs typeface="Chau Philomene One"/>
                <a:sym typeface="Chau Philomene One"/>
              </a:rPr>
              <a:t>Donner votre témoignage sur </a:t>
            </a:r>
            <a:r>
              <a:rPr i="1" lang="en-US" u="sng">
                <a:solidFill>
                  <a:srgbClr val="DD0079"/>
                </a:solidFill>
                <a:latin typeface="Chau Philomene One"/>
                <a:ea typeface="Chau Philomene One"/>
                <a:cs typeface="Chau Philomene One"/>
                <a:sym typeface="Chau Philomene One"/>
                <a:hlinkClick r:id="rId5">
                  <a:extLst>
                    <a:ext uri="{A12FA001-AC4F-418D-AE19-62706E023703}">
                      <ahyp:hlinkClr val="tx"/>
                    </a:ext>
                  </a:extLst>
                </a:hlinkClick>
              </a:rPr>
              <a:t>contact@digital-cleanup-day.fr</a:t>
            </a:r>
            <a:r>
              <a:rPr i="1" lang="en-US">
                <a:solidFill>
                  <a:srgbClr val="DD0079"/>
                </a:solidFill>
                <a:latin typeface="Chau Philomene One"/>
                <a:ea typeface="Chau Philomene One"/>
                <a:cs typeface="Chau Philomene One"/>
                <a:sym typeface="Chau Philomene One"/>
              </a:rPr>
              <a:t> </a:t>
            </a:r>
            <a:endParaRPr i="1">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3E8DDC"/>
                </a:solidFill>
              </a:rPr>
              <a:t>I</a:t>
            </a:r>
            <a:r>
              <a:rPr lang="en-US" sz="2000">
                <a:solidFill>
                  <a:srgbClr val="3E8DDC"/>
                </a:solidFill>
                <a:latin typeface="Chau Philomene One"/>
                <a:ea typeface="Chau Philomene One"/>
                <a:cs typeface="Chau Philomene One"/>
                <a:sym typeface="Chau Philomene One"/>
              </a:rPr>
              <a:t> </a:t>
            </a:r>
            <a:r>
              <a:rPr i="1" lang="en-US">
                <a:solidFill>
                  <a:srgbClr val="3E8DDC"/>
                </a:solidFill>
                <a:latin typeface="Chau Philomene One"/>
                <a:ea typeface="Chau Philomene One"/>
                <a:cs typeface="Chau Philomene One"/>
                <a:sym typeface="Chau Philomene One"/>
              </a:rPr>
              <a:t>Devenez ambassadeur (</a:t>
            </a:r>
            <a:r>
              <a:rPr i="1" lang="en-US" u="sng">
                <a:solidFill>
                  <a:srgbClr val="DD0079"/>
                </a:solidFill>
                <a:latin typeface="Chau Philomene One"/>
                <a:ea typeface="Chau Philomene One"/>
                <a:cs typeface="Chau Philomene One"/>
                <a:sym typeface="Chau Philomene One"/>
                <a:hlinkClick r:id="rId6">
                  <a:extLst>
                    <a:ext uri="{A12FA001-AC4F-418D-AE19-62706E023703}">
                      <ahyp:hlinkClr val="tx"/>
                    </a:ext>
                  </a:extLst>
                </a:hlinkClick>
              </a:rPr>
              <a:t>https://digital-cleanup-day.fr/mengager-plus/</a:t>
            </a:r>
            <a:r>
              <a:rPr i="1" lang="en-US">
                <a:solidFill>
                  <a:srgbClr val="3E8DDC"/>
                </a:solidFill>
                <a:latin typeface="Chau Philomene One"/>
                <a:ea typeface="Chau Philomene One"/>
                <a:cs typeface="Chau Philomene One"/>
                <a:sym typeface="Chau Philomene One"/>
              </a:rPr>
              <a:t>)</a:t>
            </a:r>
            <a:endParaRPr sz="2300">
              <a:solidFill>
                <a:srgbClr val="3E8DDC"/>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3E8DDC"/>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006D90"/>
              </a:solidFill>
              <a:latin typeface="Poppins"/>
              <a:ea typeface="Poppins"/>
              <a:cs typeface="Poppins"/>
              <a:sym typeface="Poppins"/>
            </a:endParaRPr>
          </a:p>
        </p:txBody>
      </p:sp>
      <p:sp>
        <p:nvSpPr>
          <p:cNvPr id="923" name="Google Shape;923;p103"/>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924" name="Google Shape;924;p103"/>
          <p:cNvPicPr preferRelativeResize="0"/>
          <p:nvPr/>
        </p:nvPicPr>
        <p:blipFill rotWithShape="1">
          <a:blip r:embed="rId7">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04"/>
          <p:cNvSpPr txBox="1"/>
          <p:nvPr/>
        </p:nvSpPr>
        <p:spPr>
          <a:xfrm>
            <a:off x="364100" y="377000"/>
            <a:ext cx="8401200" cy="12195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rgbClr val="3E8DDC"/>
                </a:solidFill>
                <a:latin typeface="Chau Philomene One"/>
                <a:ea typeface="Chau Philomene One"/>
                <a:cs typeface="Chau Philomene One"/>
                <a:sym typeface="Chau Philomene One"/>
              </a:rPr>
              <a:t>À</a:t>
            </a:r>
            <a:r>
              <a:rPr lang="en-US" sz="2700">
                <a:solidFill>
                  <a:srgbClr val="3E8DDC"/>
                </a:solidFill>
                <a:latin typeface="Chau Philomene One"/>
                <a:ea typeface="Chau Philomene One"/>
                <a:cs typeface="Chau Philomene One"/>
                <a:sym typeface="Chau Philomene One"/>
              </a:rPr>
              <a:t> la fin de votre événement … Le bilan !</a:t>
            </a:r>
            <a:r>
              <a:rPr b="0" i="0" lang="en-US" sz="2700" u="none" cap="none" strike="noStrike">
                <a:solidFill>
                  <a:srgbClr val="3E8DDC"/>
                </a:solidFill>
                <a:latin typeface="Chau Philomene One"/>
                <a:ea typeface="Chau Philomene One"/>
                <a:cs typeface="Chau Philomene One"/>
                <a:sym typeface="Chau Philomene One"/>
              </a:rPr>
              <a:t> </a:t>
            </a:r>
            <a:endParaRPr b="0" i="0" sz="2400" u="none" cap="none" strike="noStrike">
              <a:solidFill>
                <a:srgbClr val="3E8DDC"/>
              </a:solidFill>
              <a:latin typeface="Chau Philomene One"/>
              <a:ea typeface="Chau Philomene One"/>
              <a:cs typeface="Chau Philomene One"/>
              <a:sym typeface="Chau Philomene One"/>
            </a:endParaRPr>
          </a:p>
        </p:txBody>
      </p:sp>
      <p:pic>
        <p:nvPicPr>
          <p:cNvPr id="930" name="Google Shape;930;p104"/>
          <p:cNvPicPr preferRelativeResize="0"/>
          <p:nvPr/>
        </p:nvPicPr>
        <p:blipFill rotWithShape="1">
          <a:blip r:embed="rId3">
            <a:alphaModFix/>
          </a:blip>
          <a:srcRect b="0" l="0" r="0" t="0"/>
          <a:stretch/>
        </p:blipFill>
        <p:spPr>
          <a:xfrm>
            <a:off x="0" y="649375"/>
            <a:ext cx="9144000" cy="4494126"/>
          </a:xfrm>
          <a:prstGeom prst="rect">
            <a:avLst/>
          </a:prstGeom>
          <a:noFill/>
          <a:ln>
            <a:noFill/>
          </a:ln>
        </p:spPr>
      </p:pic>
      <p:sp>
        <p:nvSpPr>
          <p:cNvPr id="931" name="Google Shape;931;p104"/>
          <p:cNvSpPr txBox="1"/>
          <p:nvPr/>
        </p:nvSpPr>
        <p:spPr>
          <a:xfrm>
            <a:off x="632200" y="1253725"/>
            <a:ext cx="78033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hau Philomene One"/>
                <a:ea typeface="Chau Philomene One"/>
                <a:cs typeface="Chau Philomene One"/>
                <a:sym typeface="Chau Philomene One"/>
              </a:rPr>
              <a:t>A la fin de votre opération, n'oubliez pas de nous faire remonter vos stats ! </a:t>
            </a:r>
            <a:endParaRPr sz="1600">
              <a:solidFill>
                <a:schemeClr val="dk1"/>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1600">
              <a:solidFill>
                <a:schemeClr val="dk1"/>
              </a:solidFill>
              <a:latin typeface="Chau Philomene One"/>
              <a:ea typeface="Chau Philomene One"/>
              <a:cs typeface="Chau Philomene One"/>
              <a:sym typeface="Chau Philomene One"/>
            </a:endParaRPr>
          </a:p>
          <a:p>
            <a:pPr indent="0" lvl="0" marL="0" rtl="0" algn="l">
              <a:spcBef>
                <a:spcPts val="0"/>
              </a:spcBef>
              <a:spcAft>
                <a:spcPts val="0"/>
              </a:spcAft>
              <a:buNone/>
            </a:pPr>
            <a:r>
              <a:rPr lang="en-US">
                <a:solidFill>
                  <a:schemeClr val="dk1"/>
                </a:solidFill>
              </a:rPr>
              <a:t>Assurez-vous de bien comptabiliser le </a:t>
            </a:r>
            <a:r>
              <a:rPr b="1" lang="en-US">
                <a:solidFill>
                  <a:srgbClr val="4787C7"/>
                </a:solidFill>
              </a:rPr>
              <a:t>nombre total de personnes</a:t>
            </a:r>
            <a:r>
              <a:rPr lang="en-US">
                <a:solidFill>
                  <a:schemeClr val="dk1"/>
                </a:solidFill>
              </a:rPr>
              <a:t> ayant réellement participé à vos actions de sensibilisation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Par type de cleanup, pensez à comptabiliser aussi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DA1984"/>
                </a:solidFill>
                <a:latin typeface="Chau Philomene One"/>
                <a:ea typeface="Chau Philomene One"/>
                <a:cs typeface="Chau Philomene One"/>
                <a:sym typeface="Chau Philomene One"/>
              </a:rPr>
              <a:t>Digital Cleanup Données</a:t>
            </a:r>
            <a:r>
              <a:rPr lang="en-US">
                <a:solidFill>
                  <a:schemeClr val="dk1"/>
                </a:solidFill>
              </a:rPr>
              <a:t> :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nombre et le poids des données supprimées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3E8DDC"/>
                </a:solidFill>
                <a:latin typeface="Chau Philomene One"/>
                <a:ea typeface="Chau Philomene One"/>
                <a:cs typeface="Chau Philomene One"/>
                <a:sym typeface="Chau Philomene One"/>
              </a:rPr>
              <a:t>Digital Cleanup Réemploi</a:t>
            </a:r>
            <a:r>
              <a:rPr lang="en-US">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nombre d’équipements réutilisés, protégés, réparés, ou donnés (selon le type d’action) et par type d’équipement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EAB60B"/>
                </a:solidFill>
                <a:latin typeface="Chau Philomene One"/>
                <a:ea typeface="Chau Philomene One"/>
                <a:cs typeface="Chau Philomene One"/>
                <a:sym typeface="Chau Philomene One"/>
              </a:rPr>
              <a:t>Digital Cleanup Recyclage</a:t>
            </a:r>
            <a:r>
              <a:rPr lang="en-US">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poids total de vos équipements DEEE récoltés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Tous les détails dans votre espace connecté via </a:t>
            </a:r>
            <a:r>
              <a:rPr b="1" lang="en-US" u="sng">
                <a:solidFill>
                  <a:srgbClr val="3E8EDE"/>
                </a:solidFill>
                <a:hlinkClick r:id="rId4">
                  <a:extLst>
                    <a:ext uri="{A12FA001-AC4F-418D-AE19-62706E023703}">
                      <ahyp:hlinkClr val="tx"/>
                    </a:ext>
                  </a:extLst>
                </a:hlinkClick>
              </a:rPr>
              <a:t>Mes outils</a:t>
            </a:r>
            <a:r>
              <a:rPr b="1" lang="en-US">
                <a:solidFill>
                  <a:srgbClr val="3E8EDE"/>
                </a:solidFill>
              </a:rPr>
              <a:t> </a:t>
            </a:r>
            <a:endParaRPr b="1">
              <a:solidFill>
                <a:srgbClr val="3E8EDE"/>
              </a:solidFill>
            </a:endParaRPr>
          </a:p>
        </p:txBody>
      </p:sp>
      <p:sp>
        <p:nvSpPr>
          <p:cNvPr id="932" name="Google Shape;932;p104"/>
          <p:cNvSpPr/>
          <p:nvPr/>
        </p:nvSpPr>
        <p:spPr>
          <a:xfrm rot="846368">
            <a:off x="7687364" y="3738587"/>
            <a:ext cx="1312167" cy="1346874"/>
          </a:xfrm>
          <a:prstGeom prst="ellipse">
            <a:avLst/>
          </a:prstGeom>
          <a:solidFill>
            <a:srgbClr val="FEC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hau Philomene One"/>
                <a:ea typeface="Chau Philomene One"/>
                <a:cs typeface="Chau Philomene One"/>
                <a:sym typeface="Chau Philomene One"/>
              </a:rPr>
              <a:t>Modèle de tableau bilan disponible en mars</a:t>
            </a:r>
            <a:endParaRPr sz="1200">
              <a:latin typeface="Chau Philomene One"/>
              <a:ea typeface="Chau Philomene One"/>
              <a:cs typeface="Chau Philomene One"/>
              <a:sym typeface="Chau Philomene One"/>
            </a:endParaRPr>
          </a:p>
        </p:txBody>
      </p:sp>
      <p:pic>
        <p:nvPicPr>
          <p:cNvPr id="933" name="Google Shape;933;p104"/>
          <p:cNvPicPr preferRelativeResize="0"/>
          <p:nvPr/>
        </p:nvPicPr>
        <p:blipFill rotWithShape="1">
          <a:blip r:embed="rId5">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p105"/>
          <p:cNvPicPr preferRelativeResize="0"/>
          <p:nvPr/>
        </p:nvPicPr>
        <p:blipFill rotWithShape="1">
          <a:blip r:embed="rId3">
            <a:alphaModFix/>
          </a:blip>
          <a:srcRect b="0" l="0" r="0" t="0"/>
          <a:stretch/>
        </p:blipFill>
        <p:spPr>
          <a:xfrm>
            <a:off x="-27975" y="8875"/>
            <a:ext cx="9144000" cy="5143500"/>
          </a:xfrm>
          <a:prstGeom prst="rect">
            <a:avLst/>
          </a:prstGeom>
          <a:noFill/>
          <a:ln>
            <a:noFill/>
          </a:ln>
        </p:spPr>
      </p:pic>
      <p:pic>
        <p:nvPicPr>
          <p:cNvPr id="939" name="Google Shape;939;p105"/>
          <p:cNvPicPr preferRelativeResize="0"/>
          <p:nvPr/>
        </p:nvPicPr>
        <p:blipFill rotWithShape="1">
          <a:blip r:embed="rId4">
            <a:alphaModFix/>
          </a:blip>
          <a:srcRect b="0" l="0" r="0" t="0"/>
          <a:stretch/>
        </p:blipFill>
        <p:spPr>
          <a:xfrm rot="10286622">
            <a:off x="-340527" y="-1899658"/>
            <a:ext cx="7000803" cy="3688411"/>
          </a:xfrm>
          <a:prstGeom prst="rect">
            <a:avLst/>
          </a:prstGeom>
          <a:noFill/>
          <a:ln>
            <a:noFill/>
          </a:ln>
        </p:spPr>
      </p:pic>
      <p:sp>
        <p:nvSpPr>
          <p:cNvPr id="940" name="Google Shape;940;p105"/>
          <p:cNvSpPr txBox="1"/>
          <p:nvPr/>
        </p:nvSpPr>
        <p:spPr>
          <a:xfrm>
            <a:off x="777625" y="777625"/>
            <a:ext cx="47103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chemeClr val="lt1"/>
                </a:solidFill>
                <a:latin typeface="Chau Philomene One"/>
                <a:ea typeface="Chau Philomene One"/>
                <a:cs typeface="Chau Philomene One"/>
                <a:sym typeface="Chau Philomene One"/>
              </a:rPr>
              <a:t>Passons à l’action ! </a:t>
            </a:r>
            <a:endParaRPr b="0" i="0" sz="1400" u="none" cap="none" strike="noStrike">
              <a:solidFill>
                <a:srgbClr val="000000"/>
              </a:solidFill>
              <a:latin typeface="Arial"/>
              <a:ea typeface="Arial"/>
              <a:cs typeface="Arial"/>
              <a:sym typeface="Arial"/>
            </a:endParaRPr>
          </a:p>
        </p:txBody>
      </p:sp>
      <p:sp>
        <p:nvSpPr>
          <p:cNvPr id="941" name="Google Shape;941;p105"/>
          <p:cNvSpPr txBox="1"/>
          <p:nvPr/>
        </p:nvSpPr>
        <p:spPr>
          <a:xfrm>
            <a:off x="2704650" y="3224613"/>
            <a:ext cx="37347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Digital Cleanup Recyclage</a:t>
            </a:r>
            <a:endParaRPr b="0" i="0" sz="2700" u="none" cap="none" strike="noStrike">
              <a:solidFill>
                <a:srgbClr val="3E8DDC"/>
              </a:solidFill>
              <a:latin typeface="Chau Philomene One"/>
              <a:ea typeface="Chau Philomene One"/>
              <a:cs typeface="Chau Philomene One"/>
              <a:sym typeface="Chau Philomene One"/>
            </a:endParaRPr>
          </a:p>
        </p:txBody>
      </p:sp>
      <p:pic>
        <p:nvPicPr>
          <p:cNvPr id="942" name="Google Shape;942;p105"/>
          <p:cNvPicPr preferRelativeResize="0"/>
          <p:nvPr/>
        </p:nvPicPr>
        <p:blipFill rotWithShape="1">
          <a:blip r:embed="rId5">
            <a:alphaModFix/>
          </a:blip>
          <a:srcRect b="0" l="0" r="0" t="0"/>
          <a:stretch/>
        </p:blipFill>
        <p:spPr>
          <a:xfrm>
            <a:off x="4117263" y="1958499"/>
            <a:ext cx="909477" cy="10779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106"/>
          <p:cNvPicPr preferRelativeResize="0"/>
          <p:nvPr/>
        </p:nvPicPr>
        <p:blipFill>
          <a:blip r:embed="rId3">
            <a:alphaModFix/>
          </a:blip>
          <a:stretch>
            <a:fillRect/>
          </a:stretch>
        </p:blipFill>
        <p:spPr>
          <a:xfrm>
            <a:off x="-27975" y="8875"/>
            <a:ext cx="9144000" cy="5143500"/>
          </a:xfrm>
          <a:prstGeom prst="rect">
            <a:avLst/>
          </a:prstGeom>
          <a:noFill/>
          <a:ln>
            <a:noFill/>
          </a:ln>
        </p:spPr>
      </p:pic>
      <p:sp>
        <p:nvSpPr>
          <p:cNvPr id="948" name="Google Shape;948;p106"/>
          <p:cNvSpPr txBox="1"/>
          <p:nvPr/>
        </p:nvSpPr>
        <p:spPr>
          <a:xfrm>
            <a:off x="1708625" y="781450"/>
            <a:ext cx="37347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700">
                <a:solidFill>
                  <a:srgbClr val="3E8DDC"/>
                </a:solidFill>
                <a:latin typeface="Chau Philomene One"/>
                <a:ea typeface="Chau Philomene One"/>
                <a:cs typeface="Chau Philomene One"/>
                <a:sym typeface="Chau Philomene One"/>
              </a:rPr>
              <a:t>Digital Cleanup Recyclage</a:t>
            </a:r>
            <a:endParaRPr sz="2700">
              <a:solidFill>
                <a:srgbClr val="3E8DDC"/>
              </a:solidFill>
              <a:latin typeface="Chau Philomene One"/>
              <a:ea typeface="Chau Philomene One"/>
              <a:cs typeface="Chau Philomene One"/>
              <a:sym typeface="Chau Philomene One"/>
            </a:endParaRPr>
          </a:p>
        </p:txBody>
      </p:sp>
      <p:sp>
        <p:nvSpPr>
          <p:cNvPr id="949" name="Google Shape;949;p106"/>
          <p:cNvSpPr txBox="1"/>
          <p:nvPr/>
        </p:nvSpPr>
        <p:spPr>
          <a:xfrm>
            <a:off x="755575" y="1534700"/>
            <a:ext cx="7554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3E8DDC"/>
                </a:solidFill>
                <a:latin typeface="Chau Philomene One"/>
                <a:ea typeface="Chau Philomene One"/>
                <a:cs typeface="Chau Philomene One"/>
                <a:sym typeface="Chau Philomene One"/>
              </a:rPr>
              <a:t>BUT : </a:t>
            </a:r>
            <a:r>
              <a:rPr lang="en-US">
                <a:solidFill>
                  <a:srgbClr val="000000"/>
                </a:solidFill>
              </a:rPr>
              <a:t>Sensibiliser les participant.e.s à l’impact environnemental du numérique</a:t>
            </a:r>
            <a:endParaRPr>
              <a:solidFill>
                <a:srgbClr val="000000"/>
              </a:solidFill>
            </a:endParaRPr>
          </a:p>
        </p:txBody>
      </p:sp>
      <p:sp>
        <p:nvSpPr>
          <p:cNvPr id="950" name="Google Shape;950;p106"/>
          <p:cNvSpPr txBox="1"/>
          <p:nvPr/>
        </p:nvSpPr>
        <p:spPr>
          <a:xfrm>
            <a:off x="731075" y="2017725"/>
            <a:ext cx="6736500" cy="7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ACTION : </a:t>
            </a:r>
            <a:r>
              <a:rPr b="1" lang="en-US">
                <a:solidFill>
                  <a:srgbClr val="000000"/>
                </a:solidFill>
              </a:rPr>
              <a:t>Collecter </a:t>
            </a:r>
            <a:r>
              <a:rPr lang="en-US">
                <a:solidFill>
                  <a:srgbClr val="000000"/>
                </a:solidFill>
              </a:rPr>
              <a:t>ensemble </a:t>
            </a:r>
            <a:r>
              <a:rPr b="1" lang="en-US">
                <a:solidFill>
                  <a:srgbClr val="000000"/>
                </a:solidFill>
              </a:rPr>
              <a:t>vos équipements numériques non fonctionnels</a:t>
            </a:r>
            <a:r>
              <a:rPr lang="en-US">
                <a:solidFill>
                  <a:srgbClr val="000000"/>
                </a:solidFill>
              </a:rPr>
              <a:t> afin de mieux les </a:t>
            </a:r>
            <a:r>
              <a:rPr b="1" lang="en-US">
                <a:solidFill>
                  <a:srgbClr val="000000"/>
                </a:solidFill>
              </a:rPr>
              <a:t>valoriser</a:t>
            </a:r>
            <a:r>
              <a:rPr lang="en-US">
                <a:solidFill>
                  <a:srgbClr val="000000"/>
                </a:solidFill>
              </a:rPr>
              <a:t> </a:t>
            </a:r>
            <a:r>
              <a:rPr b="1" lang="en-US">
                <a:solidFill>
                  <a:srgbClr val="000000"/>
                </a:solidFill>
              </a:rPr>
              <a:t>en fin de vie</a:t>
            </a:r>
            <a:r>
              <a:rPr lang="en-US">
                <a:solidFill>
                  <a:srgbClr val="000000"/>
                </a:solidFill>
              </a:rPr>
              <a:t> (Filière DEEE)</a:t>
            </a:r>
            <a:endParaRPr sz="1800">
              <a:solidFill>
                <a:srgbClr val="595959"/>
              </a:solidFill>
            </a:endParaRPr>
          </a:p>
        </p:txBody>
      </p:sp>
      <p:sp>
        <p:nvSpPr>
          <p:cNvPr id="951" name="Google Shape;951;p106"/>
          <p:cNvSpPr txBox="1"/>
          <p:nvPr/>
        </p:nvSpPr>
        <p:spPr>
          <a:xfrm>
            <a:off x="731075" y="2707850"/>
            <a:ext cx="7365900" cy="9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FORMAT : </a:t>
            </a:r>
            <a:r>
              <a:rPr lang="en-US">
                <a:solidFill>
                  <a:srgbClr val="000000"/>
                </a:solidFill>
              </a:rPr>
              <a:t>Mettre en place </a:t>
            </a:r>
            <a:r>
              <a:rPr b="1" lang="en-US">
                <a:solidFill>
                  <a:srgbClr val="000000"/>
                </a:solidFill>
              </a:rPr>
              <a:t>un point de collecte dans votre organisation</a:t>
            </a:r>
            <a:r>
              <a:rPr lang="en-US">
                <a:solidFill>
                  <a:srgbClr val="000000"/>
                </a:solidFill>
              </a:rPr>
              <a:t> (1 à 2 mois - en présentiel) en animant votre stand avec des supports ou des </a:t>
            </a:r>
            <a:r>
              <a:rPr b="1" lang="en-US">
                <a:solidFill>
                  <a:srgbClr val="000000"/>
                </a:solidFill>
              </a:rPr>
              <a:t>sessions de sensibilisation pour prendre conscience de notre action</a:t>
            </a:r>
            <a:endParaRPr b="1" sz="1800">
              <a:solidFill>
                <a:srgbClr val="595959"/>
              </a:solidFill>
            </a:endParaRPr>
          </a:p>
          <a:p>
            <a:pPr indent="0" lvl="0" marL="0" rtl="0" algn="l">
              <a:spcBef>
                <a:spcPts val="0"/>
              </a:spcBef>
              <a:spcAft>
                <a:spcPts val="0"/>
              </a:spcAft>
              <a:buNone/>
            </a:pPr>
            <a:r>
              <a:t/>
            </a:r>
            <a:endParaRPr sz="1800">
              <a:solidFill>
                <a:srgbClr val="595959"/>
              </a:solidFill>
            </a:endParaRPr>
          </a:p>
        </p:txBody>
      </p:sp>
      <p:sp>
        <p:nvSpPr>
          <p:cNvPr id="952" name="Google Shape;952;p106"/>
          <p:cNvSpPr txBox="1"/>
          <p:nvPr/>
        </p:nvSpPr>
        <p:spPr>
          <a:xfrm>
            <a:off x="755575" y="3613475"/>
            <a:ext cx="76752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800">
                <a:solidFill>
                  <a:srgbClr val="3E8DDC"/>
                </a:solidFill>
                <a:latin typeface="Chau Philomene One"/>
                <a:ea typeface="Chau Philomene One"/>
                <a:cs typeface="Chau Philomene One"/>
                <a:sym typeface="Chau Philomene One"/>
              </a:rPr>
              <a:t>RESSOURCES : </a:t>
            </a:r>
            <a:r>
              <a:rPr lang="en-US">
                <a:solidFill>
                  <a:srgbClr val="000000"/>
                </a:solidFill>
              </a:rPr>
              <a:t>F</a:t>
            </a:r>
            <a:r>
              <a:rPr lang="en-US">
                <a:solidFill>
                  <a:srgbClr val="000000"/>
                </a:solidFill>
              </a:rPr>
              <a:t>iches pratiques / Kits de com’ / Guides techniques &amp; Supports de présentation pour animer une session dédiée / Tableau bilan</a:t>
            </a:r>
            <a:endParaRPr sz="1800">
              <a:solidFill>
                <a:srgbClr val="595959"/>
              </a:solidFill>
            </a:endParaRPr>
          </a:p>
        </p:txBody>
      </p:sp>
      <p:sp>
        <p:nvSpPr>
          <p:cNvPr id="953" name="Google Shape;953;p106"/>
          <p:cNvSpPr txBox="1"/>
          <p:nvPr/>
        </p:nvSpPr>
        <p:spPr>
          <a:xfrm>
            <a:off x="731075" y="4496925"/>
            <a:ext cx="68358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3E8DDC"/>
                </a:solidFill>
                <a:latin typeface="Chau Philomene One"/>
                <a:ea typeface="Chau Philomene One"/>
                <a:cs typeface="Chau Philomene One"/>
                <a:sym typeface="Chau Philomene One"/>
              </a:rPr>
              <a:t>-&gt; BILAN : </a:t>
            </a:r>
            <a:r>
              <a:rPr lang="en-US">
                <a:solidFill>
                  <a:srgbClr val="000000"/>
                </a:solidFill>
              </a:rPr>
              <a:t>Via le </a:t>
            </a:r>
            <a:r>
              <a:rPr b="1" lang="en-US">
                <a:solidFill>
                  <a:srgbClr val="000000"/>
                </a:solidFill>
              </a:rPr>
              <a:t>formulaire sur votre compte (disponible en mars)</a:t>
            </a:r>
            <a:r>
              <a:rPr lang="en-US">
                <a:solidFill>
                  <a:srgbClr val="000000"/>
                </a:solidFill>
              </a:rPr>
              <a:t> : notez le type, et le poids total des déchets collectés</a:t>
            </a:r>
            <a:endParaRPr sz="1800">
              <a:solidFill>
                <a:srgbClr val="595959"/>
              </a:solidFill>
            </a:endParaRPr>
          </a:p>
        </p:txBody>
      </p:sp>
      <p:pic>
        <p:nvPicPr>
          <p:cNvPr id="954" name="Google Shape;954;p106"/>
          <p:cNvPicPr preferRelativeResize="0"/>
          <p:nvPr/>
        </p:nvPicPr>
        <p:blipFill>
          <a:blip r:embed="rId4">
            <a:alphaModFix/>
          </a:blip>
          <a:stretch>
            <a:fillRect/>
          </a:stretch>
        </p:blipFill>
        <p:spPr>
          <a:xfrm>
            <a:off x="873949" y="646399"/>
            <a:ext cx="631800" cy="7488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pic>
        <p:nvPicPr>
          <p:cNvPr id="959" name="Google Shape;959;p107"/>
          <p:cNvPicPr preferRelativeResize="0"/>
          <p:nvPr/>
        </p:nvPicPr>
        <p:blipFill>
          <a:blip r:embed="rId3">
            <a:alphaModFix/>
          </a:blip>
          <a:stretch>
            <a:fillRect/>
          </a:stretch>
        </p:blipFill>
        <p:spPr>
          <a:xfrm>
            <a:off x="-27975" y="8875"/>
            <a:ext cx="9144000" cy="5143500"/>
          </a:xfrm>
          <a:prstGeom prst="rect">
            <a:avLst/>
          </a:prstGeom>
          <a:noFill/>
          <a:ln>
            <a:noFill/>
          </a:ln>
        </p:spPr>
      </p:pic>
      <p:sp>
        <p:nvSpPr>
          <p:cNvPr id="960" name="Google Shape;960;p107"/>
          <p:cNvSpPr txBox="1"/>
          <p:nvPr/>
        </p:nvSpPr>
        <p:spPr>
          <a:xfrm>
            <a:off x="1708625" y="781450"/>
            <a:ext cx="37347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700">
                <a:solidFill>
                  <a:srgbClr val="3E8DDC"/>
                </a:solidFill>
                <a:latin typeface="Chau Philomene One"/>
                <a:ea typeface="Chau Philomene One"/>
                <a:cs typeface="Chau Philomene One"/>
                <a:sym typeface="Chau Philomene One"/>
              </a:rPr>
              <a:t>Digital Cleanup Recyclage</a:t>
            </a:r>
            <a:endParaRPr sz="2700">
              <a:solidFill>
                <a:srgbClr val="3E8DDC"/>
              </a:solidFill>
              <a:latin typeface="Chau Philomene One"/>
              <a:ea typeface="Chau Philomene One"/>
              <a:cs typeface="Chau Philomene One"/>
              <a:sym typeface="Chau Philomene One"/>
            </a:endParaRPr>
          </a:p>
        </p:txBody>
      </p:sp>
      <p:pic>
        <p:nvPicPr>
          <p:cNvPr id="961" name="Google Shape;961;p107"/>
          <p:cNvPicPr preferRelativeResize="0"/>
          <p:nvPr/>
        </p:nvPicPr>
        <p:blipFill>
          <a:blip r:embed="rId4">
            <a:alphaModFix/>
          </a:blip>
          <a:stretch>
            <a:fillRect/>
          </a:stretch>
        </p:blipFill>
        <p:spPr>
          <a:xfrm>
            <a:off x="873949" y="646399"/>
            <a:ext cx="631800" cy="748850"/>
          </a:xfrm>
          <a:prstGeom prst="rect">
            <a:avLst/>
          </a:prstGeom>
          <a:noFill/>
          <a:ln>
            <a:noFill/>
          </a:ln>
        </p:spPr>
      </p:pic>
      <p:sp>
        <p:nvSpPr>
          <p:cNvPr id="962" name="Google Shape;962;p107"/>
          <p:cNvSpPr txBox="1"/>
          <p:nvPr/>
        </p:nvSpPr>
        <p:spPr>
          <a:xfrm>
            <a:off x="744300" y="1420700"/>
            <a:ext cx="7785600" cy="321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00"/>
                </a:solidFill>
              </a:rPr>
              <a:t>Un point de collecte s’organise en </a:t>
            </a:r>
            <a:r>
              <a:rPr b="1" lang="en-US">
                <a:solidFill>
                  <a:srgbClr val="000000"/>
                </a:solidFill>
              </a:rPr>
              <a:t>3 étapes clés</a:t>
            </a:r>
            <a:r>
              <a:rPr lang="en-US">
                <a:solidFill>
                  <a:srgbClr val="000000"/>
                </a:solidFill>
              </a:rPr>
              <a:t> (avec votre partenaire local ou via notre éco-organisme partenaire national Ecologic) :</a:t>
            </a:r>
            <a:endParaRPr>
              <a:solidFill>
                <a:srgbClr val="000000"/>
              </a:solidFill>
            </a:endParaRPr>
          </a:p>
          <a:p>
            <a:pPr indent="-317500" lvl="0" marL="914400" rtl="0" algn="l">
              <a:spcBef>
                <a:spcPts val="2000"/>
              </a:spcBef>
              <a:spcAft>
                <a:spcPts val="0"/>
              </a:spcAft>
              <a:buClr>
                <a:srgbClr val="000000"/>
              </a:buClr>
              <a:buSzPts val="1400"/>
              <a:buFont typeface="Arial"/>
              <a:buAutoNum type="arabicPeriod"/>
            </a:pPr>
            <a:r>
              <a:rPr lang="en-US" sz="1800">
                <a:solidFill>
                  <a:srgbClr val="3E8DDC"/>
                </a:solidFill>
                <a:latin typeface="Chau Philomene One"/>
                <a:ea typeface="Chau Philomene One"/>
                <a:cs typeface="Chau Philomene One"/>
                <a:sym typeface="Chau Philomene One"/>
              </a:rPr>
              <a:t>Mise en place :</a:t>
            </a:r>
            <a:r>
              <a:rPr lang="en-US">
                <a:solidFill>
                  <a:srgbClr val="000000"/>
                </a:solidFill>
              </a:rPr>
              <a:t> Installation de mon contenant (box) dans un lieu visible et accessible dès cette fin d’année </a:t>
            </a:r>
            <a:endParaRPr>
              <a:solidFill>
                <a:srgbClr val="000000"/>
              </a:solidFill>
            </a:endParaRPr>
          </a:p>
          <a:p>
            <a:pPr indent="-317500" lvl="0" marL="914400" rtl="0" algn="l">
              <a:spcBef>
                <a:spcPts val="0"/>
              </a:spcBef>
              <a:spcAft>
                <a:spcPts val="0"/>
              </a:spcAft>
              <a:buClr>
                <a:srgbClr val="000000"/>
              </a:buClr>
              <a:buSzPts val="1400"/>
              <a:buFont typeface="Arial"/>
              <a:buAutoNum type="arabicPeriod"/>
            </a:pPr>
            <a:r>
              <a:rPr lang="en-US" sz="1800">
                <a:solidFill>
                  <a:srgbClr val="3E8DDC"/>
                </a:solidFill>
                <a:latin typeface="Chau Philomene One"/>
                <a:ea typeface="Chau Philomene One"/>
                <a:cs typeface="Chau Philomene One"/>
                <a:sym typeface="Chau Philomene One"/>
              </a:rPr>
              <a:t>Animation : </a:t>
            </a:r>
            <a:r>
              <a:rPr lang="en-US">
                <a:solidFill>
                  <a:srgbClr val="000000"/>
                </a:solidFill>
              </a:rPr>
              <a:t>Récolte des équipements et animation du stand sur des plages horaires données durant les semaines qui suivent</a:t>
            </a:r>
            <a:endParaRPr>
              <a:solidFill>
                <a:srgbClr val="000000"/>
              </a:solidFill>
            </a:endParaRPr>
          </a:p>
          <a:p>
            <a:pPr indent="-317500" lvl="0" marL="914400" rtl="0" algn="l">
              <a:spcBef>
                <a:spcPts val="0"/>
              </a:spcBef>
              <a:spcAft>
                <a:spcPts val="0"/>
              </a:spcAft>
              <a:buClr>
                <a:srgbClr val="000000"/>
              </a:buClr>
              <a:buSzPts val="1400"/>
              <a:buFont typeface="Calibri"/>
              <a:buAutoNum type="arabicPeriod"/>
            </a:pPr>
            <a:r>
              <a:rPr lang="en-US" sz="1800">
                <a:solidFill>
                  <a:srgbClr val="3E8DDC"/>
                </a:solidFill>
                <a:latin typeface="Chau Philomene One"/>
                <a:ea typeface="Chau Philomene One"/>
                <a:cs typeface="Chau Philomene One"/>
                <a:sym typeface="Chau Philomene One"/>
              </a:rPr>
              <a:t>Enlèvement : </a:t>
            </a:r>
            <a:r>
              <a:rPr lang="en-US">
                <a:solidFill>
                  <a:srgbClr val="000000"/>
                </a:solidFill>
              </a:rPr>
              <a:t>Gestion de la sortie des équipements récoltés pour vider régulièrement la box =&gt; enlèvement proposé la semaine du 18 mars pour une pesée nationale de récolte Digital Cleanup Day 2024</a:t>
            </a:r>
            <a:r>
              <a:rPr b="1" lang="en-US">
                <a:solidFill>
                  <a:srgbClr val="000000"/>
                </a:solidFill>
              </a:rPr>
              <a:t> </a:t>
            </a:r>
            <a:endParaRPr b="1">
              <a:solidFill>
                <a:srgbClr val="000000"/>
              </a:solidFill>
            </a:endParaRPr>
          </a:p>
          <a:p>
            <a:pPr indent="0" lvl="0" marL="0" rtl="0" algn="l">
              <a:spcBef>
                <a:spcPts val="0"/>
              </a:spcBef>
              <a:spcAft>
                <a:spcPts val="1000"/>
              </a:spcAft>
              <a:buNone/>
            </a:pPr>
            <a:br>
              <a:rPr lang="en-US">
                <a:solidFill>
                  <a:srgbClr val="000000"/>
                </a:solidFill>
              </a:rPr>
            </a:br>
            <a:r>
              <a:rPr lang="en-US">
                <a:solidFill>
                  <a:srgbClr val="000000"/>
                </a:solidFill>
              </a:rPr>
              <a:t>Ou en point de collecte existant comme les </a:t>
            </a:r>
            <a:r>
              <a:rPr b="1" lang="en-US">
                <a:solidFill>
                  <a:srgbClr val="000000"/>
                </a:solidFill>
              </a:rPr>
              <a:t>bornes Ecosystem, retour en magasin, déchetteries…</a:t>
            </a:r>
            <a:endParaRPr b="1">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6" name="Shape 966"/>
        <p:cNvGrpSpPr/>
        <p:nvPr/>
      </p:nvGrpSpPr>
      <p:grpSpPr>
        <a:xfrm>
          <a:off x="0" y="0"/>
          <a:ext cx="0" cy="0"/>
          <a:chOff x="0" y="0"/>
          <a:chExt cx="0" cy="0"/>
        </a:xfrm>
      </p:grpSpPr>
      <p:pic>
        <p:nvPicPr>
          <p:cNvPr id="967" name="Google Shape;967;p108"/>
          <p:cNvPicPr preferRelativeResize="0"/>
          <p:nvPr/>
        </p:nvPicPr>
        <p:blipFill rotWithShape="1">
          <a:blip r:embed="rId3">
            <a:alphaModFix/>
          </a:blip>
          <a:srcRect b="0" l="0" r="0" t="0"/>
          <a:stretch/>
        </p:blipFill>
        <p:spPr>
          <a:xfrm>
            <a:off x="-27975" y="-335100"/>
            <a:ext cx="9144000" cy="5851975"/>
          </a:xfrm>
          <a:prstGeom prst="rect">
            <a:avLst/>
          </a:prstGeom>
          <a:noFill/>
          <a:ln>
            <a:noFill/>
          </a:ln>
        </p:spPr>
      </p:pic>
      <p:sp>
        <p:nvSpPr>
          <p:cNvPr id="968" name="Google Shape;968;p10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969" name="Google Shape;969;p108"/>
          <p:cNvSpPr/>
          <p:nvPr/>
        </p:nvSpPr>
        <p:spPr>
          <a:xfrm>
            <a:off x="926550" y="1800150"/>
            <a:ext cx="7155900" cy="2819400"/>
          </a:xfrm>
          <a:prstGeom prst="rect">
            <a:avLst/>
          </a:prstGeom>
          <a:noFill/>
          <a:ln>
            <a:noFill/>
          </a:ln>
        </p:spPr>
        <p:txBody>
          <a:bodyPr anchorCtr="0" anchor="t" bIns="34200" lIns="68400" spcFirstLastPara="1" rIns="68400" wrap="square" tIns="34200">
            <a:noAutofit/>
          </a:bodyPr>
          <a:lstStyle/>
          <a:p>
            <a:pPr indent="0" lvl="0" marL="0" rtl="0" algn="just">
              <a:lnSpc>
                <a:spcPct val="125000"/>
              </a:lnSpc>
              <a:spcBef>
                <a:spcPts val="0"/>
              </a:spcBef>
              <a:spcAft>
                <a:spcPts val="0"/>
              </a:spcAft>
              <a:buClr>
                <a:schemeClr val="dk1"/>
              </a:buClr>
              <a:buSzPts val="1100"/>
              <a:buFont typeface="Arial"/>
              <a:buNone/>
            </a:pPr>
            <a:r>
              <a:rPr lang="en-US">
                <a:solidFill>
                  <a:srgbClr val="373737"/>
                </a:solidFill>
              </a:rPr>
              <a:t>Pour </a:t>
            </a:r>
            <a:r>
              <a:rPr b="1" lang="en-US">
                <a:solidFill>
                  <a:srgbClr val="373737"/>
                </a:solidFill>
              </a:rPr>
              <a:t>valoriser les déchets</a:t>
            </a:r>
            <a:r>
              <a:rPr lang="en-US">
                <a:solidFill>
                  <a:srgbClr val="373737"/>
                </a:solidFill>
              </a:rPr>
              <a:t> d'équipements électriques et électroniques (DEEE), il convient de </a:t>
            </a:r>
            <a:r>
              <a:rPr b="1" lang="en-US">
                <a:solidFill>
                  <a:srgbClr val="373737"/>
                </a:solidFill>
              </a:rPr>
              <a:t>séparer les matières premières</a:t>
            </a:r>
            <a:r>
              <a:rPr lang="en-US">
                <a:solidFill>
                  <a:srgbClr val="373737"/>
                </a:solidFill>
              </a:rPr>
              <a:t>, par une série de procédés mécaniques et physiques appelée </a:t>
            </a:r>
            <a:r>
              <a:rPr b="1" lang="en-US">
                <a:solidFill>
                  <a:srgbClr val="373737"/>
                </a:solidFill>
              </a:rPr>
              <a:t>"le broyage tri matière"</a:t>
            </a:r>
            <a:r>
              <a:rPr lang="en-US">
                <a:solidFill>
                  <a:srgbClr val="373737"/>
                </a:solidFill>
              </a:rPr>
              <a:t>. Les matières récupérées en bout de chaîne seront </a:t>
            </a:r>
            <a:r>
              <a:rPr b="1" lang="en-US">
                <a:solidFill>
                  <a:srgbClr val="373737"/>
                </a:solidFill>
              </a:rPr>
              <a:t>réinjectées dans le circuit de fabrication</a:t>
            </a:r>
            <a:r>
              <a:rPr lang="en-US">
                <a:solidFill>
                  <a:srgbClr val="373737"/>
                </a:solidFill>
              </a:rPr>
              <a:t> d'équipements neufs.</a:t>
            </a:r>
            <a:endParaRPr>
              <a:solidFill>
                <a:srgbClr val="373737"/>
              </a:solidFill>
            </a:endParaRPr>
          </a:p>
          <a:p>
            <a:pPr indent="0" lvl="0" marL="0" rtl="0" algn="just">
              <a:lnSpc>
                <a:spcPct val="115000"/>
              </a:lnSpc>
              <a:spcBef>
                <a:spcPts val="0"/>
              </a:spcBef>
              <a:spcAft>
                <a:spcPts val="0"/>
              </a:spcAft>
              <a:buSzPts val="1100"/>
              <a:buNone/>
            </a:pPr>
            <a:r>
              <a:t/>
            </a:r>
            <a:endParaRPr>
              <a:solidFill>
                <a:schemeClr val="dk1"/>
              </a:solidFill>
            </a:endParaRPr>
          </a:p>
          <a:p>
            <a:pPr indent="0" lvl="0" marL="0" rtl="0" algn="just">
              <a:lnSpc>
                <a:spcPct val="115000"/>
              </a:lnSpc>
              <a:spcBef>
                <a:spcPts val="0"/>
              </a:spcBef>
              <a:spcAft>
                <a:spcPts val="0"/>
              </a:spcAft>
              <a:buSzPts val="1100"/>
              <a:buNone/>
            </a:pPr>
            <a:r>
              <a:rPr lang="en-US">
                <a:solidFill>
                  <a:schemeClr val="dk1"/>
                </a:solidFill>
              </a:rPr>
              <a:t>En participant à une collecte de DEEE en filière normalisée de recyclage, vous renforcez les </a:t>
            </a:r>
            <a:r>
              <a:rPr b="1" lang="en-US">
                <a:solidFill>
                  <a:srgbClr val="373737"/>
                </a:solidFill>
              </a:rPr>
              <a:t>perspectives positives de ce secteur - à savoir l’harmonisation</a:t>
            </a:r>
            <a:r>
              <a:rPr lang="en-US">
                <a:solidFill>
                  <a:srgbClr val="373737"/>
                </a:solidFill>
              </a:rPr>
              <a:t> des pratiques; le </a:t>
            </a:r>
            <a:r>
              <a:rPr b="1" lang="en-US">
                <a:solidFill>
                  <a:srgbClr val="373737"/>
                </a:solidFill>
              </a:rPr>
              <a:t>Renforcement</a:t>
            </a:r>
            <a:r>
              <a:rPr lang="en-US">
                <a:solidFill>
                  <a:srgbClr val="373737"/>
                </a:solidFill>
              </a:rPr>
              <a:t> de la coopération entre les pays pour lutter contre le crime organisé transfrontalier; l’</a:t>
            </a:r>
            <a:r>
              <a:rPr b="1" lang="en-US">
                <a:solidFill>
                  <a:srgbClr val="373737"/>
                </a:solidFill>
              </a:rPr>
              <a:t>Amélioration</a:t>
            </a:r>
            <a:r>
              <a:rPr lang="en-US">
                <a:solidFill>
                  <a:srgbClr val="373737"/>
                </a:solidFill>
              </a:rPr>
              <a:t> du suivi des flux et des acteurs impliqués dans la filière; et la </a:t>
            </a:r>
            <a:r>
              <a:rPr b="1" lang="en-US">
                <a:solidFill>
                  <a:srgbClr val="373737"/>
                </a:solidFill>
              </a:rPr>
              <a:t>Mise en place de standards</a:t>
            </a:r>
            <a:r>
              <a:rPr lang="en-US">
                <a:solidFill>
                  <a:srgbClr val="373737"/>
                </a:solidFill>
              </a:rPr>
              <a:t> de recyclage et de réutilisation ainsi que d'incitations favorisant les filières de traitement officielles.</a:t>
            </a:r>
            <a:endParaRPr b="0" i="0" u="none" cap="none" strike="noStrike">
              <a:latin typeface="Arial"/>
              <a:ea typeface="Arial"/>
              <a:cs typeface="Arial"/>
              <a:sym typeface="Arial"/>
            </a:endParaRPr>
          </a:p>
        </p:txBody>
      </p:sp>
      <p:sp>
        <p:nvSpPr>
          <p:cNvPr id="970" name="Google Shape;970;p108"/>
          <p:cNvSpPr txBox="1"/>
          <p:nvPr/>
        </p:nvSpPr>
        <p:spPr>
          <a:xfrm>
            <a:off x="949000" y="652025"/>
            <a:ext cx="6225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US" sz="2600">
                <a:solidFill>
                  <a:srgbClr val="3E8DDC"/>
                </a:solidFill>
                <a:latin typeface="Chau Philomene One"/>
                <a:ea typeface="Chau Philomene One"/>
                <a:cs typeface="Chau Philomene One"/>
                <a:sym typeface="Chau Philomene One"/>
              </a:rPr>
              <a:t>Pourquoi est-ce important de collecter des équipements numériques non fonctionnels ? </a:t>
            </a:r>
            <a:endParaRPr/>
          </a:p>
        </p:txBody>
      </p:sp>
      <p:pic>
        <p:nvPicPr>
          <p:cNvPr id="971" name="Google Shape;971;p108"/>
          <p:cNvPicPr preferRelativeResize="0"/>
          <p:nvPr/>
        </p:nvPicPr>
        <p:blipFill rotWithShape="1">
          <a:blip r:embed="rId4">
            <a:alphaModFix/>
          </a:blip>
          <a:srcRect b="0" l="0" r="0" t="0"/>
          <a:stretch/>
        </p:blipFill>
        <p:spPr>
          <a:xfrm>
            <a:off x="7207700" y="784988"/>
            <a:ext cx="606850" cy="719275"/>
          </a:xfrm>
          <a:prstGeom prst="rect">
            <a:avLst/>
          </a:prstGeom>
          <a:noFill/>
          <a:ln>
            <a:noFill/>
          </a:ln>
        </p:spPr>
      </p:pic>
      <p:pic>
        <p:nvPicPr>
          <p:cNvPr id="972" name="Google Shape;972;p108"/>
          <p:cNvPicPr preferRelativeResize="0"/>
          <p:nvPr/>
        </p:nvPicPr>
        <p:blipFill rotWithShape="1">
          <a:blip r:embed="rId5">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82" name="Google Shape;282;p46"/>
          <p:cNvSpPr txBox="1"/>
          <p:nvPr/>
        </p:nvSpPr>
        <p:spPr>
          <a:xfrm>
            <a:off x="444350" y="1543000"/>
            <a:ext cx="7865100" cy="1143600"/>
          </a:xfrm>
          <a:prstGeom prst="rect">
            <a:avLst/>
          </a:prstGeom>
          <a:noFill/>
          <a:ln>
            <a:noFill/>
          </a:ln>
        </p:spPr>
        <p:txBody>
          <a:bodyPr anchorCtr="0" anchor="t" bIns="91425" lIns="91425" spcFirstLastPara="1" rIns="91425" wrap="square" tIns="91425">
            <a:spAutoFit/>
          </a:bodyPr>
          <a:lstStyle/>
          <a:p>
            <a:pPr indent="0" lvl="0" marL="450000" marR="0" rtl="0" algn="l">
              <a:lnSpc>
                <a:spcPct val="115000"/>
              </a:lnSpc>
              <a:spcBef>
                <a:spcPts val="0"/>
              </a:spcBef>
              <a:spcAft>
                <a:spcPts val="1200"/>
              </a:spcAft>
              <a:buClr>
                <a:srgbClr val="000000"/>
              </a:buClr>
              <a:buSzPts val="1400"/>
              <a:buFont typeface="Arial"/>
              <a:buNone/>
            </a:pPr>
            <a:r>
              <a:rPr b="0" i="0" lang="en-US" sz="1400" u="none" cap="none" strike="noStrike">
                <a:solidFill>
                  <a:schemeClr val="dk1"/>
                </a:solidFill>
                <a:latin typeface="Arial"/>
                <a:ea typeface="Arial"/>
                <a:cs typeface="Arial"/>
                <a:sym typeface="Arial"/>
              </a:rPr>
              <a:t>C’est déjà </a:t>
            </a:r>
            <a:r>
              <a:rPr b="1" i="0" lang="en-US" sz="1400" u="none" cap="none" strike="noStrike">
                <a:solidFill>
                  <a:schemeClr val="dk1"/>
                </a:solidFill>
                <a:latin typeface="Arial"/>
                <a:ea typeface="Arial"/>
                <a:cs typeface="Arial"/>
                <a:sym typeface="Arial"/>
              </a:rPr>
              <a:t>prendre conscience que le numérique n’est pas immatériel</a:t>
            </a:r>
            <a:r>
              <a:rPr b="0" i="0" lang="en-US" sz="1400" u="none" cap="none" strike="noStrike">
                <a:solidFill>
                  <a:schemeClr val="dk1"/>
                </a:solidFill>
                <a:latin typeface="Arial"/>
                <a:ea typeface="Arial"/>
                <a:cs typeface="Arial"/>
                <a:sym typeface="Arial"/>
              </a:rPr>
              <a:t>,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et croire qu’</a:t>
            </a:r>
            <a:r>
              <a:rPr b="1" i="0" lang="en-US" sz="1400" u="none" cap="none" strike="noStrike">
                <a:solidFill>
                  <a:schemeClr val="dk1"/>
                </a:solidFill>
                <a:latin typeface="Arial"/>
                <a:ea typeface="Arial"/>
                <a:cs typeface="Arial"/>
                <a:sym typeface="Arial"/>
              </a:rPr>
              <a:t>un autre numérique est possible</a:t>
            </a:r>
            <a:r>
              <a:rPr b="0" i="0" lang="en-US" sz="1400" u="none" cap="none" strike="noStrike">
                <a:solidFill>
                  <a:schemeClr val="dk1"/>
                </a:solidFill>
                <a:latin typeface="Arial"/>
                <a:ea typeface="Arial"/>
                <a:cs typeface="Arial"/>
                <a:sym typeface="Arial"/>
              </a:rPr>
              <a:t>. La démarche du numérique responsable vise à </a:t>
            </a:r>
            <a:r>
              <a:rPr b="1" i="0" lang="en-US" sz="1400" u="none" cap="none" strike="noStrike">
                <a:solidFill>
                  <a:schemeClr val="dk1"/>
                </a:solidFill>
                <a:latin typeface="Arial"/>
                <a:ea typeface="Arial"/>
                <a:cs typeface="Arial"/>
                <a:sym typeface="Arial"/>
              </a:rPr>
              <a:t>réduire l'empreinte écologique et sociale</a:t>
            </a:r>
            <a:r>
              <a:rPr b="0" i="0" lang="en-US" sz="1400" u="none" cap="none" strike="noStrike">
                <a:solidFill>
                  <a:schemeClr val="dk1"/>
                </a:solidFill>
                <a:latin typeface="Arial"/>
                <a:ea typeface="Arial"/>
                <a:cs typeface="Arial"/>
                <a:sym typeface="Arial"/>
              </a:rPr>
              <a:t> des technologies de l’information et de la communication.</a:t>
            </a:r>
            <a:endParaRPr b="0" i="0" sz="2300" u="none" cap="none" strike="noStrike">
              <a:solidFill>
                <a:schemeClr val="dk1"/>
              </a:solidFill>
              <a:latin typeface="Chau Philomene One"/>
              <a:ea typeface="Chau Philomene One"/>
              <a:cs typeface="Chau Philomene One"/>
              <a:sym typeface="Chau Philomene One"/>
            </a:endParaRPr>
          </a:p>
        </p:txBody>
      </p:sp>
      <p:sp>
        <p:nvSpPr>
          <p:cNvPr id="283" name="Google Shape;283;p46"/>
          <p:cNvSpPr txBox="1"/>
          <p:nvPr/>
        </p:nvSpPr>
        <p:spPr>
          <a:xfrm>
            <a:off x="592700" y="681800"/>
            <a:ext cx="8467500" cy="6402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3E8DDC"/>
                </a:solidFill>
                <a:latin typeface="Chau Philomene One"/>
                <a:ea typeface="Chau Philomene One"/>
                <a:cs typeface="Chau Philomene One"/>
                <a:sym typeface="Chau Philomene One"/>
              </a:rPr>
              <a:t>Et le numérique responsable dans tout ça, c’est quoi ?</a:t>
            </a:r>
            <a:endParaRPr b="0" i="0" sz="2700" u="none" cap="none" strike="noStrike">
              <a:solidFill>
                <a:srgbClr val="3E8DDC"/>
              </a:solidFill>
              <a:latin typeface="Chau Philomene One"/>
              <a:ea typeface="Chau Philomene One"/>
              <a:cs typeface="Chau Philomene One"/>
              <a:sym typeface="Chau Philomene One"/>
            </a:endParaRPr>
          </a:p>
        </p:txBody>
      </p:sp>
      <p:pic>
        <p:nvPicPr>
          <p:cNvPr id="284" name="Google Shape;284;p46"/>
          <p:cNvPicPr preferRelativeResize="0"/>
          <p:nvPr/>
        </p:nvPicPr>
        <p:blipFill rotWithShape="1">
          <a:blip r:embed="rId4">
            <a:alphaModFix/>
          </a:blip>
          <a:srcRect b="39418" l="39099" r="3663" t="9175"/>
          <a:stretch/>
        </p:blipFill>
        <p:spPr>
          <a:xfrm>
            <a:off x="5724300" y="2495550"/>
            <a:ext cx="2748713" cy="2468651"/>
          </a:xfrm>
          <a:prstGeom prst="rect">
            <a:avLst/>
          </a:prstGeom>
          <a:noFill/>
          <a:ln>
            <a:noFill/>
          </a:ln>
        </p:spPr>
      </p:pic>
      <p:sp>
        <p:nvSpPr>
          <p:cNvPr id="285" name="Google Shape;285;p46"/>
          <p:cNvSpPr txBox="1"/>
          <p:nvPr/>
        </p:nvSpPr>
        <p:spPr>
          <a:xfrm>
            <a:off x="444350" y="3050475"/>
            <a:ext cx="5143500" cy="10989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1200"/>
              </a:spcAft>
              <a:buClr>
                <a:srgbClr val="000000"/>
              </a:buClr>
              <a:buSzPts val="1800"/>
              <a:buFont typeface="Arial"/>
              <a:buNone/>
            </a:pPr>
            <a:r>
              <a:rPr b="0" i="0" lang="en-US" sz="1800" u="none" cap="none" strike="noStrike">
                <a:solidFill>
                  <a:srgbClr val="DD0079"/>
                </a:solidFill>
                <a:latin typeface="Chau Philomene One"/>
                <a:ea typeface="Chau Philomene One"/>
                <a:cs typeface="Chau Philomene One"/>
                <a:sym typeface="Chau Philomene One"/>
              </a:rPr>
              <a:t>Agir pour concilier transition numérique &amp; environnementale (qui comprend l’urgence climatique &amp; sociale).</a:t>
            </a:r>
            <a:endParaRPr b="0" i="0" sz="1800" u="none" cap="none" strike="noStrike">
              <a:solidFill>
                <a:srgbClr val="DD0079"/>
              </a:solidFill>
              <a:latin typeface="Chau Philomene One"/>
              <a:ea typeface="Chau Philomene One"/>
              <a:cs typeface="Chau Philomene One"/>
              <a:sym typeface="Chau Philomene One"/>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pic>
        <p:nvPicPr>
          <p:cNvPr id="978" name="Google Shape;978;p109"/>
          <p:cNvPicPr preferRelativeResize="0"/>
          <p:nvPr/>
        </p:nvPicPr>
        <p:blipFill rotWithShape="1">
          <a:blip r:embed="rId3">
            <a:alphaModFix/>
          </a:blip>
          <a:srcRect b="0" l="0" r="0" t="0"/>
          <a:stretch/>
        </p:blipFill>
        <p:spPr>
          <a:xfrm>
            <a:off x="-27975" y="8875"/>
            <a:ext cx="9144000" cy="5143500"/>
          </a:xfrm>
          <a:prstGeom prst="rect">
            <a:avLst/>
          </a:prstGeom>
          <a:noFill/>
          <a:ln>
            <a:noFill/>
          </a:ln>
        </p:spPr>
      </p:pic>
      <p:sp>
        <p:nvSpPr>
          <p:cNvPr id="979" name="Google Shape;979;p109"/>
          <p:cNvSpPr txBox="1"/>
          <p:nvPr/>
        </p:nvSpPr>
        <p:spPr>
          <a:xfrm>
            <a:off x="5504575" y="889400"/>
            <a:ext cx="3400500" cy="32859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US" sz="1800">
                <a:solidFill>
                  <a:srgbClr val="3E8DDC"/>
                </a:solidFill>
                <a:latin typeface="Chau Philomene One"/>
                <a:ea typeface="Chau Philomene One"/>
                <a:cs typeface="Chau Philomene One"/>
                <a:sym typeface="Chau Philomene One"/>
              </a:rPr>
              <a:t>Données à mesurer :</a:t>
            </a:r>
            <a:endParaRPr sz="1000">
              <a:solidFill>
                <a:srgbClr val="3E8DDC"/>
              </a:solidFill>
              <a:latin typeface="Chau Philomene One"/>
              <a:ea typeface="Chau Philomene One"/>
              <a:cs typeface="Chau Philomene One"/>
              <a:sym typeface="Chau Philomene One"/>
            </a:endParaRPr>
          </a:p>
          <a:p>
            <a:pPr indent="-279400" lvl="0" marL="342900" rtl="0" algn="l">
              <a:lnSpc>
                <a:spcPct val="115000"/>
              </a:lnSpc>
              <a:spcBef>
                <a:spcPts val="80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Poids total de la collecte (en kg)</a:t>
            </a:r>
            <a:endParaRPr sz="1600">
              <a:solidFill>
                <a:srgbClr val="1A1A1A"/>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t/>
            </a:r>
            <a:endParaRPr sz="1600">
              <a:solidFill>
                <a:srgbClr val="1A1A1A"/>
              </a:solidFill>
              <a:latin typeface="Chau Philomene One"/>
              <a:ea typeface="Chau Philomene One"/>
              <a:cs typeface="Chau Philomene One"/>
              <a:sym typeface="Chau Philomene One"/>
            </a:endParaRPr>
          </a:p>
          <a:p>
            <a:pPr indent="-279400" lvl="0" marL="342900" rtl="0" algn="l">
              <a:lnSpc>
                <a:spcPct val="115000"/>
              </a:lnSpc>
              <a:spcBef>
                <a:spcPts val="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Dans l’idéal : le nombre et le poids de déchets</a:t>
            </a:r>
            <a:r>
              <a:rPr lang="en-US" sz="1600">
                <a:solidFill>
                  <a:srgbClr val="1A1A1A"/>
                </a:solidFill>
                <a:latin typeface="Chau Philomene One"/>
                <a:ea typeface="Chau Philomene One"/>
                <a:cs typeface="Chau Philomene One"/>
                <a:sym typeface="Chau Philomene One"/>
              </a:rPr>
              <a:t> récoltés par type d’équipement</a:t>
            </a:r>
            <a:endParaRPr sz="1600">
              <a:solidFill>
                <a:srgbClr val="1A1A1A"/>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ordinateurs fixes</a:t>
            </a:r>
            <a:endParaRPr sz="1600">
              <a:solidFill>
                <a:srgbClr val="1A1A1A"/>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ordinateurs portables</a:t>
            </a:r>
            <a:endParaRPr sz="1600">
              <a:solidFill>
                <a:srgbClr val="1A1A1A"/>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tablettes</a:t>
            </a:r>
            <a:endParaRPr sz="1600">
              <a:solidFill>
                <a:srgbClr val="1A1A1A"/>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smartphones</a:t>
            </a:r>
            <a:endParaRPr sz="1600">
              <a:solidFill>
                <a:srgbClr val="1A1A1A"/>
              </a:solidFill>
              <a:latin typeface="Chau Philomene One"/>
              <a:ea typeface="Chau Philomene One"/>
              <a:cs typeface="Chau Philomene One"/>
              <a:sym typeface="Chau Philomene One"/>
            </a:endParaRPr>
          </a:p>
          <a:p>
            <a:pPr indent="-266700" lvl="1" marL="685800" rtl="0" algn="l">
              <a:lnSpc>
                <a:spcPct val="115000"/>
              </a:lnSpc>
              <a:spcBef>
                <a:spcPts val="0"/>
              </a:spcBef>
              <a:spcAft>
                <a:spcPts val="0"/>
              </a:spcAft>
              <a:buClr>
                <a:srgbClr val="1A1A1A"/>
              </a:buClr>
              <a:buSzPts val="1600"/>
              <a:buFont typeface="Chau Philomene One"/>
              <a:buChar char="•"/>
            </a:pPr>
            <a:r>
              <a:rPr lang="en-US" sz="1600">
                <a:solidFill>
                  <a:srgbClr val="1A1A1A"/>
                </a:solidFill>
                <a:latin typeface="Chau Philomene One"/>
                <a:ea typeface="Chau Philomene One"/>
                <a:cs typeface="Chau Philomene One"/>
                <a:sym typeface="Chau Philomene One"/>
              </a:rPr>
              <a:t>autres</a:t>
            </a:r>
            <a:endParaRPr sz="1600">
              <a:solidFill>
                <a:srgbClr val="1A1A1A"/>
              </a:solidFill>
              <a:latin typeface="Chau Philomene One"/>
              <a:ea typeface="Chau Philomene One"/>
              <a:cs typeface="Chau Philomene One"/>
              <a:sym typeface="Chau Philomene One"/>
            </a:endParaRPr>
          </a:p>
        </p:txBody>
      </p:sp>
      <p:sp>
        <p:nvSpPr>
          <p:cNvPr id="980" name="Google Shape;980;p109"/>
          <p:cNvSpPr txBox="1"/>
          <p:nvPr/>
        </p:nvSpPr>
        <p:spPr>
          <a:xfrm>
            <a:off x="628649" y="369375"/>
            <a:ext cx="4875900" cy="994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000000"/>
              </a:buClr>
              <a:buSzPts val="3300"/>
              <a:buFont typeface="Chau Philomene One"/>
              <a:buNone/>
            </a:pPr>
            <a:r>
              <a:rPr b="1" i="0" lang="en-US" sz="2400" u="none" cap="none" strike="noStrike">
                <a:solidFill>
                  <a:srgbClr val="3E8DDC"/>
                </a:solidFill>
                <a:latin typeface="Arial"/>
                <a:ea typeface="Arial"/>
                <a:cs typeface="Arial"/>
                <a:sym typeface="Arial"/>
              </a:rPr>
              <a:t>I </a:t>
            </a:r>
            <a:r>
              <a:rPr b="0" i="0" lang="en-US" sz="2400" u="none" cap="none" strike="noStrike">
                <a:solidFill>
                  <a:srgbClr val="3E8DDC"/>
                </a:solidFill>
                <a:latin typeface="Chau Philomene One"/>
                <a:ea typeface="Chau Philomene One"/>
                <a:cs typeface="Chau Philomene One"/>
                <a:sym typeface="Chau Philomene One"/>
              </a:rPr>
              <a:t>Bilan</a:t>
            </a:r>
            <a:endParaRPr b="0" i="0" sz="1100" u="none" cap="none" strike="noStrike">
              <a:solidFill>
                <a:srgbClr val="3E8DDC"/>
              </a:solidFill>
              <a:latin typeface="Arial"/>
              <a:ea typeface="Arial"/>
              <a:cs typeface="Arial"/>
              <a:sym typeface="Arial"/>
            </a:endParaRPr>
          </a:p>
        </p:txBody>
      </p:sp>
      <p:pic>
        <p:nvPicPr>
          <p:cNvPr id="981" name="Google Shape;981;p109"/>
          <p:cNvPicPr preferRelativeResize="0"/>
          <p:nvPr/>
        </p:nvPicPr>
        <p:blipFill rotWithShape="1">
          <a:blip r:embed="rId4">
            <a:alphaModFix/>
          </a:blip>
          <a:srcRect b="0" l="0" r="0" t="0"/>
          <a:stretch/>
        </p:blipFill>
        <p:spPr>
          <a:xfrm>
            <a:off x="1960138" y="298763"/>
            <a:ext cx="3400425" cy="3529013"/>
          </a:xfrm>
          <a:prstGeom prst="rect">
            <a:avLst/>
          </a:prstGeom>
          <a:noFill/>
          <a:ln>
            <a:noFill/>
          </a:ln>
        </p:spPr>
      </p:pic>
      <p:sp>
        <p:nvSpPr>
          <p:cNvPr id="982" name="Google Shape;982;p109"/>
          <p:cNvSpPr/>
          <p:nvPr/>
        </p:nvSpPr>
        <p:spPr>
          <a:xfrm>
            <a:off x="2630200" y="1714500"/>
            <a:ext cx="1431900" cy="338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3" name="Google Shape;983;p109"/>
          <p:cNvPicPr preferRelativeResize="0"/>
          <p:nvPr/>
        </p:nvPicPr>
        <p:blipFill rotWithShape="1">
          <a:blip r:embed="rId5">
            <a:alphaModFix/>
          </a:blip>
          <a:srcRect b="0" l="0" r="0" t="0"/>
          <a:stretch/>
        </p:blipFill>
        <p:spPr>
          <a:xfrm>
            <a:off x="3106635" y="1757273"/>
            <a:ext cx="479032" cy="338702"/>
          </a:xfrm>
          <a:prstGeom prst="rect">
            <a:avLst/>
          </a:prstGeom>
          <a:noFill/>
          <a:ln>
            <a:noFill/>
          </a:ln>
        </p:spPr>
      </p:pic>
      <p:sp>
        <p:nvSpPr>
          <p:cNvPr id="984" name="Google Shape;984;p109"/>
          <p:cNvSpPr/>
          <p:nvPr/>
        </p:nvSpPr>
        <p:spPr>
          <a:xfrm>
            <a:off x="2990625" y="399400"/>
            <a:ext cx="1023000" cy="282300"/>
          </a:xfrm>
          <a:prstGeom prst="rect">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09"/>
          <p:cNvSpPr txBox="1"/>
          <p:nvPr/>
        </p:nvSpPr>
        <p:spPr>
          <a:xfrm>
            <a:off x="2927750" y="371200"/>
            <a:ext cx="143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solidFill>
                  <a:srgbClr val="3E8DDC"/>
                </a:solidFill>
                <a:latin typeface="Chau Philomene One"/>
                <a:ea typeface="Chau Philomene One"/>
                <a:cs typeface="Chau Philomene One"/>
                <a:sym typeface="Chau Philomene One"/>
              </a:rPr>
              <a:t>Mes Digital Cleanup</a:t>
            </a:r>
            <a:endParaRPr b="1" sz="1000">
              <a:solidFill>
                <a:srgbClr val="3E8DDC"/>
              </a:solidFill>
              <a:latin typeface="Chau Philomene One"/>
              <a:ea typeface="Chau Philomene One"/>
              <a:cs typeface="Chau Philomene One"/>
              <a:sym typeface="Chau Philomene One"/>
            </a:endParaRPr>
          </a:p>
        </p:txBody>
      </p:sp>
      <p:sp>
        <p:nvSpPr>
          <p:cNvPr id="986" name="Google Shape;986;p109"/>
          <p:cNvSpPr txBox="1"/>
          <p:nvPr>
            <p:ph idx="12" type="sldNum"/>
          </p:nvPr>
        </p:nvSpPr>
        <p:spPr>
          <a:xfrm>
            <a:off x="8556784" y="4749851"/>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pic>
        <p:nvPicPr>
          <p:cNvPr id="987" name="Google Shape;987;p109"/>
          <p:cNvPicPr preferRelativeResize="0"/>
          <p:nvPr/>
        </p:nvPicPr>
        <p:blipFill>
          <a:blip r:embed="rId6">
            <a:alphaModFix/>
          </a:blip>
          <a:stretch>
            <a:fillRect/>
          </a:stretch>
        </p:blipFill>
        <p:spPr>
          <a:xfrm>
            <a:off x="228600" y="2151175"/>
            <a:ext cx="5478548" cy="208120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11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94" name="Google Shape;994;p110"/>
          <p:cNvSpPr txBox="1"/>
          <p:nvPr>
            <p:ph type="title"/>
          </p:nvPr>
        </p:nvSpPr>
        <p:spPr>
          <a:xfrm>
            <a:off x="4618550" y="209768"/>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4E04B"/>
              </a:buClr>
              <a:buSzPts val="3300"/>
              <a:buFont typeface="Arial"/>
              <a:buNone/>
            </a:pPr>
            <a:r>
              <a:rPr b="1" lang="en-US" sz="2400">
                <a:solidFill>
                  <a:srgbClr val="3E8DDC"/>
                </a:solidFill>
                <a:latin typeface="Arial"/>
                <a:ea typeface="Arial"/>
                <a:cs typeface="Arial"/>
                <a:sym typeface="Arial"/>
              </a:rPr>
              <a:t>I </a:t>
            </a:r>
            <a:r>
              <a:rPr lang="en-US" sz="3100">
                <a:solidFill>
                  <a:srgbClr val="3E8DDC"/>
                </a:solidFill>
                <a:latin typeface="Chau Philomene One"/>
                <a:ea typeface="Chau Philomene One"/>
                <a:cs typeface="Chau Philomene One"/>
                <a:sym typeface="Chau Philomene One"/>
              </a:rPr>
              <a:t>Les guides</a:t>
            </a:r>
            <a:endParaRPr sz="3100">
              <a:solidFill>
                <a:srgbClr val="3E8DDC"/>
              </a:solidFill>
              <a:latin typeface="Chau Philomene One"/>
              <a:ea typeface="Chau Philomene One"/>
              <a:cs typeface="Chau Philomene One"/>
              <a:sym typeface="Chau Philomene One"/>
            </a:endParaRPr>
          </a:p>
        </p:txBody>
      </p:sp>
      <p:pic>
        <p:nvPicPr>
          <p:cNvPr id="995" name="Google Shape;995;p110"/>
          <p:cNvPicPr preferRelativeResize="0"/>
          <p:nvPr/>
        </p:nvPicPr>
        <p:blipFill rotWithShape="1">
          <a:blip r:embed="rId3">
            <a:alphaModFix/>
          </a:blip>
          <a:srcRect b="0" l="26378" r="26524" t="0"/>
          <a:stretch/>
        </p:blipFill>
        <p:spPr>
          <a:xfrm>
            <a:off x="281050" y="-379400"/>
            <a:ext cx="3923475" cy="5889900"/>
          </a:xfrm>
          <a:prstGeom prst="rect">
            <a:avLst/>
          </a:prstGeom>
          <a:noFill/>
          <a:ln>
            <a:noFill/>
          </a:ln>
        </p:spPr>
      </p:pic>
      <p:sp>
        <p:nvSpPr>
          <p:cNvPr id="996" name="Google Shape;996;p110"/>
          <p:cNvSpPr txBox="1"/>
          <p:nvPr>
            <p:ph idx="1" type="body"/>
          </p:nvPr>
        </p:nvSpPr>
        <p:spPr>
          <a:xfrm>
            <a:off x="5241263" y="1125150"/>
            <a:ext cx="3791700" cy="38436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l">
              <a:lnSpc>
                <a:spcPct val="115000"/>
              </a:lnSpc>
              <a:spcBef>
                <a:spcPts val="800"/>
              </a:spcBef>
              <a:spcAft>
                <a:spcPts val="0"/>
              </a:spcAft>
              <a:buClr>
                <a:srgbClr val="F4E04B"/>
              </a:buClr>
              <a:buSzPct val="175000"/>
              <a:buNone/>
            </a:pPr>
            <a:r>
              <a:rPr b="1" lang="en-US" sz="1200">
                <a:latin typeface="Arial"/>
                <a:ea typeface="Arial"/>
                <a:cs typeface="Arial"/>
                <a:sym typeface="Arial"/>
              </a:rPr>
              <a:t>I </a:t>
            </a:r>
            <a:r>
              <a:rPr lang="en-US" sz="1200">
                <a:latin typeface="Arial"/>
                <a:ea typeface="Arial"/>
                <a:cs typeface="Arial"/>
                <a:sym typeface="Arial"/>
              </a:rPr>
              <a:t>Des nouveaux guides sont mis à disposition détaillant le mode opératoire pour offrir une seconde vie à vos équipements.</a:t>
            </a:r>
            <a:endParaRPr sz="1200">
              <a:latin typeface="Arial"/>
              <a:ea typeface="Arial"/>
              <a:cs typeface="Arial"/>
              <a:sym typeface="Arial"/>
            </a:endParaRPr>
          </a:p>
          <a:p>
            <a:pPr indent="0" lvl="0" marL="0" rtl="0" algn="l">
              <a:lnSpc>
                <a:spcPct val="115000"/>
              </a:lnSpc>
              <a:spcBef>
                <a:spcPts val="800"/>
              </a:spcBef>
              <a:spcAft>
                <a:spcPts val="0"/>
              </a:spcAft>
              <a:buNone/>
            </a:pPr>
            <a:r>
              <a:t/>
            </a:r>
            <a:endParaRPr sz="1600">
              <a:solidFill>
                <a:srgbClr val="F4E04B"/>
              </a:solidFill>
              <a:latin typeface="Chau Philomene One"/>
              <a:ea typeface="Chau Philomene One"/>
              <a:cs typeface="Chau Philomene One"/>
              <a:sym typeface="Chau Philomene One"/>
            </a:endParaRPr>
          </a:p>
          <a:p>
            <a:pPr indent="-274955" lvl="0" marL="342900" rtl="0" algn="l">
              <a:lnSpc>
                <a:spcPct val="115000"/>
              </a:lnSpc>
              <a:spcBef>
                <a:spcPts val="0"/>
              </a:spcBef>
              <a:spcAft>
                <a:spcPts val="0"/>
              </a:spcAft>
              <a:buClr>
                <a:srgbClr val="DD0079"/>
              </a:buClr>
              <a:buSzPct val="100000"/>
              <a:buFont typeface="Chau Philomene One"/>
              <a:buChar char="-"/>
            </a:pPr>
            <a:r>
              <a:rPr lang="en-US" sz="1800">
                <a:solidFill>
                  <a:srgbClr val="DD0079"/>
                </a:solidFill>
                <a:latin typeface="Chau Philomene One"/>
                <a:ea typeface="Chau Philomene One"/>
                <a:cs typeface="Chau Philomene One"/>
                <a:sym typeface="Chau Philomene One"/>
              </a:rPr>
              <a:t>Offrir une nouvelle vie à son équipement numérique : </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Donner un coup de boost</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Réparer son équipement</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Favoriser le réemploi</a:t>
            </a:r>
            <a:endParaRPr sz="1800">
              <a:solidFill>
                <a:srgbClr val="DD0079"/>
              </a:solidFill>
              <a:latin typeface="Chau Philomene One"/>
              <a:ea typeface="Chau Philomene One"/>
              <a:cs typeface="Chau Philomene One"/>
              <a:sym typeface="Chau Philomene One"/>
            </a:endParaRPr>
          </a:p>
          <a:p>
            <a:pPr indent="-262255" lvl="1" marL="685800" rtl="0" algn="l">
              <a:lnSpc>
                <a:spcPct val="115000"/>
              </a:lnSpc>
              <a:spcBef>
                <a:spcPts val="0"/>
              </a:spcBef>
              <a:spcAft>
                <a:spcPts val="0"/>
              </a:spcAft>
              <a:buClr>
                <a:srgbClr val="DD0079"/>
              </a:buClr>
              <a:buSzPct val="100000"/>
              <a:buFont typeface="Chau Philomene One"/>
              <a:buAutoNum type="arabicPeriod"/>
            </a:pPr>
            <a:r>
              <a:rPr lang="en-US" sz="1800">
                <a:solidFill>
                  <a:srgbClr val="DD0079"/>
                </a:solidFill>
                <a:latin typeface="Chau Philomene One"/>
                <a:ea typeface="Chau Philomene One"/>
                <a:cs typeface="Chau Philomene One"/>
                <a:sym typeface="Chau Philomene One"/>
              </a:rPr>
              <a:t>Recycler son équipement</a:t>
            </a:r>
            <a:endParaRPr sz="1800">
              <a:solidFill>
                <a:srgbClr val="DD0079"/>
              </a:solidFill>
              <a:latin typeface="Chau Philomene One"/>
              <a:ea typeface="Chau Philomene One"/>
              <a:cs typeface="Chau Philomene One"/>
              <a:sym typeface="Chau Philomene One"/>
            </a:endParaRPr>
          </a:p>
          <a:p>
            <a:pPr indent="-274955" lvl="0" marL="342900" rtl="0" algn="l">
              <a:lnSpc>
                <a:spcPct val="115000"/>
              </a:lnSpc>
              <a:spcBef>
                <a:spcPts val="0"/>
              </a:spcBef>
              <a:spcAft>
                <a:spcPts val="0"/>
              </a:spcAft>
              <a:buClr>
                <a:srgbClr val="DD0079"/>
              </a:buClr>
              <a:buSzPct val="100000"/>
              <a:buFont typeface="Chau Philomene One"/>
              <a:buChar char="-"/>
            </a:pPr>
            <a:r>
              <a:rPr lang="en-US" sz="1800">
                <a:solidFill>
                  <a:srgbClr val="DD0079"/>
                </a:solidFill>
                <a:latin typeface="Chau Philomene One"/>
                <a:ea typeface="Chau Philomene One"/>
                <a:cs typeface="Chau Philomene One"/>
                <a:sym typeface="Chau Philomene One"/>
              </a:rPr>
              <a:t>Logigramme d’évaluation des équipements </a:t>
            </a:r>
            <a:br>
              <a:rPr lang="en-US" sz="1800">
                <a:solidFill>
                  <a:srgbClr val="DD0079"/>
                </a:solidFill>
                <a:latin typeface="Chau Philomene One"/>
                <a:ea typeface="Chau Philomene One"/>
                <a:cs typeface="Chau Philomene One"/>
                <a:sym typeface="Chau Philomene One"/>
              </a:rPr>
            </a:br>
            <a:r>
              <a:rPr lang="en-US" sz="1800">
                <a:solidFill>
                  <a:srgbClr val="DD0079"/>
                </a:solidFill>
                <a:latin typeface="Chau Philomene One"/>
                <a:ea typeface="Chau Philomene One"/>
                <a:cs typeface="Chau Philomene One"/>
                <a:sym typeface="Chau Philomene One"/>
              </a:rPr>
              <a:t>à destination des participants</a:t>
            </a:r>
            <a:endParaRPr sz="1800">
              <a:solidFill>
                <a:srgbClr val="DD0079"/>
              </a:solidFill>
              <a:latin typeface="Chau Philomene One"/>
              <a:ea typeface="Chau Philomene One"/>
              <a:cs typeface="Chau Philomene One"/>
              <a:sym typeface="Chau Philomene One"/>
            </a:endParaRPr>
          </a:p>
          <a:p>
            <a:pPr indent="-274955" lvl="0" marL="342900" rtl="0" algn="l">
              <a:lnSpc>
                <a:spcPct val="115000"/>
              </a:lnSpc>
              <a:spcBef>
                <a:spcPts val="0"/>
              </a:spcBef>
              <a:spcAft>
                <a:spcPts val="0"/>
              </a:spcAft>
              <a:buClr>
                <a:srgbClr val="DD0079"/>
              </a:buClr>
              <a:buSzPct val="100000"/>
              <a:buFont typeface="Chau Philomene One"/>
              <a:buChar char="-"/>
            </a:pPr>
            <a:r>
              <a:rPr lang="en-US" sz="1800">
                <a:solidFill>
                  <a:srgbClr val="DD0079"/>
                </a:solidFill>
                <a:latin typeface="Chau Philomene One"/>
                <a:ea typeface="Chau Philomene One"/>
                <a:cs typeface="Chau Philomene One"/>
                <a:sym typeface="Chau Philomene One"/>
              </a:rPr>
              <a:t>Logigramme des processus possibles avec nos partenaires à destinations des organisateurs</a:t>
            </a:r>
            <a:endParaRPr sz="1800">
              <a:solidFill>
                <a:srgbClr val="DD0079"/>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t/>
            </a:r>
            <a:endParaRPr sz="1800">
              <a:solidFill>
                <a:srgbClr val="F4E04B"/>
              </a:solidFill>
              <a:latin typeface="Chau Philomene One"/>
              <a:ea typeface="Chau Philomene One"/>
              <a:cs typeface="Chau Philomene One"/>
              <a:sym typeface="Chau Philomene One"/>
            </a:endParaRPr>
          </a:p>
          <a:p>
            <a:pPr indent="0" lvl="0" marL="0" rtl="0" algn="l">
              <a:lnSpc>
                <a:spcPct val="90000"/>
              </a:lnSpc>
              <a:spcBef>
                <a:spcPts val="800"/>
              </a:spcBef>
              <a:spcAft>
                <a:spcPts val="0"/>
              </a:spcAft>
              <a:buClr>
                <a:schemeClr val="dk1"/>
              </a:buClr>
              <a:buSzPct val="66666"/>
              <a:buFont typeface="Arial"/>
              <a:buNone/>
            </a:pPr>
            <a:r>
              <a:rPr b="1" lang="en-US" sz="1200">
                <a:solidFill>
                  <a:srgbClr val="3E8DDC"/>
                </a:solidFill>
                <a:latin typeface="Arial"/>
                <a:ea typeface="Arial"/>
                <a:cs typeface="Arial"/>
                <a:sym typeface="Arial"/>
              </a:rPr>
              <a:t>Où les trouver ?</a:t>
            </a:r>
            <a:endParaRPr b="1" sz="1200">
              <a:solidFill>
                <a:srgbClr val="3E8DDC"/>
              </a:solidFill>
              <a:latin typeface="Arial"/>
              <a:ea typeface="Arial"/>
              <a:cs typeface="Arial"/>
              <a:sym typeface="Arial"/>
            </a:endParaRPr>
          </a:p>
          <a:p>
            <a:pPr indent="0" lvl="0" marL="0" rtl="0" algn="l">
              <a:lnSpc>
                <a:spcPct val="90000"/>
              </a:lnSpc>
              <a:spcBef>
                <a:spcPts val="800"/>
              </a:spcBef>
              <a:spcAft>
                <a:spcPts val="0"/>
              </a:spcAft>
              <a:buClr>
                <a:schemeClr val="dk1"/>
              </a:buClr>
              <a:buSzPct val="66666"/>
              <a:buFont typeface="Arial"/>
              <a:buNone/>
            </a:pPr>
            <a:r>
              <a:rPr lang="en-US" sz="1200">
                <a:uFill>
                  <a:noFill/>
                </a:uFill>
                <a:latin typeface="Arial"/>
                <a:ea typeface="Arial"/>
                <a:cs typeface="Arial"/>
                <a:sym typeface="Arial"/>
                <a:hlinkClick r:id="rId4"/>
              </a:rPr>
              <a:t>digital-cleanup-day.fr </a:t>
            </a:r>
            <a:r>
              <a:rPr lang="en-US" sz="1200">
                <a:latin typeface="Arial"/>
                <a:ea typeface="Arial"/>
                <a:cs typeface="Arial"/>
                <a:sym typeface="Arial"/>
              </a:rPr>
              <a:t>&gt; Espace Connecté &gt; Mes outils</a:t>
            </a:r>
            <a:endParaRPr sz="900">
              <a:latin typeface="Arial"/>
              <a:ea typeface="Arial"/>
              <a:cs typeface="Arial"/>
              <a:sym typeface="Arial"/>
            </a:endParaRPr>
          </a:p>
        </p:txBody>
      </p:sp>
      <p:pic>
        <p:nvPicPr>
          <p:cNvPr id="997" name="Google Shape;997;p110"/>
          <p:cNvPicPr preferRelativeResize="0"/>
          <p:nvPr/>
        </p:nvPicPr>
        <p:blipFill rotWithShape="1">
          <a:blip r:embed="rId5">
            <a:alphaModFix/>
          </a:blip>
          <a:srcRect b="0" l="0" r="0" t="15597"/>
          <a:stretch/>
        </p:blipFill>
        <p:spPr>
          <a:xfrm>
            <a:off x="721475" y="435651"/>
            <a:ext cx="2715151" cy="2207275"/>
          </a:xfrm>
          <a:prstGeom prst="rect">
            <a:avLst/>
          </a:prstGeom>
          <a:noFill/>
          <a:ln>
            <a:noFill/>
          </a:ln>
        </p:spPr>
      </p:pic>
      <p:pic>
        <p:nvPicPr>
          <p:cNvPr id="998" name="Google Shape;998;p110"/>
          <p:cNvPicPr preferRelativeResize="0"/>
          <p:nvPr/>
        </p:nvPicPr>
        <p:blipFill>
          <a:blip r:embed="rId6">
            <a:alphaModFix/>
          </a:blip>
          <a:stretch>
            <a:fillRect/>
          </a:stretch>
        </p:blipFill>
        <p:spPr>
          <a:xfrm>
            <a:off x="859275" y="2748225"/>
            <a:ext cx="2899170" cy="1903226"/>
          </a:xfrm>
          <a:prstGeom prst="rect">
            <a:avLst/>
          </a:prstGeom>
          <a:noFill/>
          <a:ln>
            <a:noFill/>
          </a:ln>
        </p:spPr>
      </p:pic>
      <p:pic>
        <p:nvPicPr>
          <p:cNvPr id="999" name="Google Shape;999;p110"/>
          <p:cNvPicPr preferRelativeResize="0"/>
          <p:nvPr/>
        </p:nvPicPr>
        <p:blipFill rotWithShape="1">
          <a:blip r:embed="rId7">
            <a:alphaModFix/>
          </a:blip>
          <a:srcRect b="33069" l="65938" r="20231" t="38564"/>
          <a:stretch/>
        </p:blipFill>
        <p:spPr>
          <a:xfrm>
            <a:off x="4584304" y="2540873"/>
            <a:ext cx="685655" cy="994201"/>
          </a:xfrm>
          <a:prstGeom prst="rect">
            <a:avLst/>
          </a:prstGeom>
          <a:noFill/>
          <a:ln>
            <a:noFill/>
          </a:ln>
        </p:spPr>
      </p:pic>
      <p:pic>
        <p:nvPicPr>
          <p:cNvPr id="1000" name="Google Shape;1000;p110"/>
          <p:cNvPicPr preferRelativeResize="0"/>
          <p:nvPr/>
        </p:nvPicPr>
        <p:blipFill rotWithShape="1">
          <a:blip r:embed="rId8">
            <a:alphaModFix/>
          </a:blip>
          <a:srcRect b="23510" l="40024" r="41585" t="26424"/>
          <a:stretch/>
        </p:blipFill>
        <p:spPr>
          <a:xfrm>
            <a:off x="4671831" y="1997620"/>
            <a:ext cx="510590" cy="750605"/>
          </a:xfrm>
          <a:prstGeom prst="rect">
            <a:avLst/>
          </a:prstGeom>
          <a:noFill/>
          <a:ln>
            <a:noFill/>
          </a:ln>
        </p:spPr>
      </p:pic>
      <p:pic>
        <p:nvPicPr>
          <p:cNvPr id="1001" name="Google Shape;1001;p110"/>
          <p:cNvPicPr preferRelativeResize="0"/>
          <p:nvPr/>
        </p:nvPicPr>
        <p:blipFill rotWithShape="1">
          <a:blip r:embed="rId9">
            <a:alphaModFix/>
          </a:blip>
          <a:srcRect b="19008" l="33608" r="33667" t="26448"/>
          <a:stretch/>
        </p:blipFill>
        <p:spPr>
          <a:xfrm>
            <a:off x="4804125" y="4245250"/>
            <a:ext cx="510600" cy="60173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11"/>
          <p:cNvSpPr txBox="1"/>
          <p:nvPr>
            <p:ph idx="12" type="sldNum"/>
          </p:nvPr>
        </p:nvSpPr>
        <p:spPr>
          <a:xfrm>
            <a:off x="6976775"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sz="1300">
                <a:solidFill>
                  <a:srgbClr val="1A1A1A"/>
                </a:solidFill>
                <a:latin typeface="Arial"/>
                <a:ea typeface="Arial"/>
                <a:cs typeface="Arial"/>
                <a:sym typeface="Arial"/>
              </a:rPr>
              <a:t>‹#›</a:t>
            </a:fld>
            <a:endParaRPr sz="1300">
              <a:solidFill>
                <a:srgbClr val="1A1A1A"/>
              </a:solidFill>
              <a:latin typeface="Arial"/>
              <a:ea typeface="Arial"/>
              <a:cs typeface="Arial"/>
              <a:sym typeface="Arial"/>
            </a:endParaRPr>
          </a:p>
        </p:txBody>
      </p:sp>
      <p:sp>
        <p:nvSpPr>
          <p:cNvPr id="1007" name="Google Shape;1007;p111"/>
          <p:cNvSpPr txBox="1"/>
          <p:nvPr/>
        </p:nvSpPr>
        <p:spPr>
          <a:xfrm>
            <a:off x="2336900" y="1600200"/>
            <a:ext cx="6414300" cy="3220500"/>
          </a:xfrm>
          <a:prstGeom prst="rect">
            <a:avLst/>
          </a:prstGeom>
          <a:noFill/>
          <a:ln>
            <a:noFill/>
          </a:ln>
        </p:spPr>
        <p:txBody>
          <a:bodyPr anchorCtr="0" anchor="t" bIns="45700" lIns="91425" spcFirstLastPara="1" rIns="91425" wrap="square" tIns="45700">
            <a:normAutofit lnSpcReduction="10000"/>
          </a:bodyPr>
          <a:lstStyle/>
          <a:p>
            <a:pPr indent="269999" lvl="0" marL="0" rtl="0" algn="l">
              <a:lnSpc>
                <a:spcPct val="115000"/>
              </a:lnSpc>
              <a:spcBef>
                <a:spcPts val="0"/>
              </a:spcBef>
              <a:spcAft>
                <a:spcPts val="0"/>
              </a:spcAft>
              <a:buClr>
                <a:schemeClr val="dk1"/>
              </a:buClr>
              <a:buSzPts val="1100"/>
              <a:buFont typeface="Arial"/>
              <a:buNone/>
            </a:pPr>
            <a:r>
              <a:rPr lang="en-US" sz="2052">
                <a:solidFill>
                  <a:srgbClr val="DD0079"/>
                </a:solidFill>
                <a:latin typeface="Chau Philomene One"/>
                <a:ea typeface="Chau Philomene One"/>
                <a:cs typeface="Chau Philomene One"/>
                <a:sym typeface="Chau Philomene One"/>
              </a:rPr>
              <a:t>4</a:t>
            </a:r>
            <a:r>
              <a:rPr lang="en-US" sz="2052">
                <a:solidFill>
                  <a:srgbClr val="DD0079"/>
                </a:solidFill>
                <a:highlight>
                  <a:schemeClr val="lt1"/>
                </a:highlight>
                <a:latin typeface="Chau Philomene One"/>
                <a:ea typeface="Chau Philomene One"/>
                <a:cs typeface="Chau Philomene One"/>
                <a:sym typeface="Chau Philomene One"/>
              </a:rPr>
              <a:t># Recycler</a:t>
            </a:r>
            <a:endParaRPr sz="2052">
              <a:solidFill>
                <a:srgbClr val="DD0079"/>
              </a:solidFill>
              <a:highlight>
                <a:schemeClr val="lt1"/>
              </a:highlight>
              <a:latin typeface="Chau Philomene One"/>
              <a:ea typeface="Chau Philomene One"/>
              <a:cs typeface="Chau Philomene One"/>
              <a:sym typeface="Chau Philomene One"/>
            </a:endParaRPr>
          </a:p>
          <a:p>
            <a:pPr indent="0" lvl="0" marL="457200" rtl="0" algn="l">
              <a:lnSpc>
                <a:spcPct val="115000"/>
              </a:lnSpc>
              <a:spcBef>
                <a:spcPts val="100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lang="en-US">
                <a:solidFill>
                  <a:srgbClr val="3E8DDC"/>
                </a:solidFill>
                <a:latin typeface="Chau Philomene One"/>
                <a:ea typeface="Chau Philomene One"/>
                <a:cs typeface="Chau Philomene One"/>
                <a:sym typeface="Chau Philomene One"/>
              </a:rPr>
              <a:t>Si votre appareil est non fonctionnel ou non réparable</a:t>
            </a:r>
            <a:r>
              <a:rPr lang="en-US">
                <a:solidFill>
                  <a:srgbClr val="1A1A1A"/>
                </a:solidFill>
                <a:latin typeface="Chau Philomene One"/>
                <a:ea typeface="Chau Philomene One"/>
                <a:cs typeface="Chau Philomene One"/>
                <a:sym typeface="Chau Philomene One"/>
              </a:rPr>
              <a:t>, il doit être traité comme </a:t>
            </a:r>
            <a:r>
              <a:rPr lang="en-US">
                <a:solidFill>
                  <a:srgbClr val="3E8DDC"/>
                </a:solidFill>
                <a:latin typeface="Chau Philomene One"/>
                <a:ea typeface="Chau Philomene One"/>
                <a:cs typeface="Chau Philomene One"/>
                <a:sym typeface="Chau Philomene One"/>
              </a:rPr>
              <a:t>Déchets d’Equipements Electriques et Electroniques (DEEE</a:t>
            </a:r>
            <a:r>
              <a:rPr lang="en-US">
                <a:solidFill>
                  <a:srgbClr val="F4E04B"/>
                </a:solidFill>
                <a:latin typeface="Chau Philomene One"/>
                <a:ea typeface="Chau Philomene One"/>
                <a:cs typeface="Chau Philomene One"/>
                <a:sym typeface="Chau Philomene One"/>
              </a:rPr>
              <a:t> </a:t>
            </a:r>
            <a:r>
              <a:rPr lang="en-US">
                <a:solidFill>
                  <a:srgbClr val="212121"/>
                </a:solidFill>
                <a:latin typeface="Chau Philomene One"/>
                <a:ea typeface="Chau Philomene One"/>
                <a:cs typeface="Chau Philomene One"/>
                <a:sym typeface="Chau Philomene One"/>
              </a:rPr>
              <a:t>ou D3E).  Il sera alors démantelé, les matériaux triés et recyclés dans la mesure possible. </a:t>
            </a:r>
            <a:endParaRPr>
              <a:solidFill>
                <a:srgbClr val="212121"/>
              </a:solidFill>
              <a:highlight>
                <a:srgbClr val="EFEFEF"/>
              </a:highlight>
              <a:latin typeface="Chau Philomene One"/>
              <a:ea typeface="Chau Philomene One"/>
              <a:cs typeface="Chau Philomene One"/>
              <a:sym typeface="Chau Philomene One"/>
            </a:endParaRPr>
          </a:p>
          <a:p>
            <a:pPr indent="0" lvl="0" marL="457200" rtl="0" algn="just">
              <a:lnSpc>
                <a:spcPct val="115000"/>
              </a:lnSpc>
              <a:spcBef>
                <a:spcPts val="0"/>
              </a:spcBef>
              <a:spcAft>
                <a:spcPts val="0"/>
              </a:spcAft>
              <a:buNone/>
            </a:pPr>
            <a:r>
              <a:rPr lang="en-US" sz="2000">
                <a:solidFill>
                  <a:srgbClr val="3E8DDC"/>
                </a:solidFill>
              </a:rPr>
              <a:t>I</a:t>
            </a:r>
            <a:r>
              <a:rPr lang="en-US" sz="1200">
                <a:solidFill>
                  <a:srgbClr val="212121"/>
                </a:solidFill>
                <a:latin typeface="Chau Philomene One"/>
                <a:ea typeface="Chau Philomene One"/>
                <a:cs typeface="Chau Philomene One"/>
                <a:sym typeface="Chau Philomene One"/>
              </a:rPr>
              <a:t> </a:t>
            </a:r>
            <a:r>
              <a:rPr lang="en-US">
                <a:solidFill>
                  <a:srgbClr val="212121"/>
                </a:solidFill>
                <a:latin typeface="Chau Philomene One"/>
                <a:ea typeface="Chau Philomene One"/>
                <a:cs typeface="Chau Philomene One"/>
                <a:sym typeface="Chau Philomene One"/>
              </a:rPr>
              <a:t>Privilégiez les points d’apport près de chez vous pour limiter les envois longues distances et dynamiser l'écosystème local.</a:t>
            </a:r>
            <a:endParaRPr b="1">
              <a:solidFill>
                <a:srgbClr val="212121"/>
              </a:solidFill>
              <a:highlight>
                <a:srgbClr val="006D90"/>
              </a:highlight>
              <a:latin typeface="Chau Philomene One"/>
              <a:ea typeface="Chau Philomene One"/>
              <a:cs typeface="Chau Philomene One"/>
              <a:sym typeface="Chau Philomene One"/>
            </a:endParaRPr>
          </a:p>
          <a:p>
            <a:pPr indent="0" lvl="0" marL="0" rtl="0" algn="just">
              <a:lnSpc>
                <a:spcPct val="115000"/>
              </a:lnSpc>
              <a:spcBef>
                <a:spcPts val="0"/>
              </a:spcBef>
              <a:spcAft>
                <a:spcPts val="0"/>
              </a:spcAft>
              <a:buClr>
                <a:schemeClr val="dk1"/>
              </a:buClr>
              <a:buSzPts val="1100"/>
              <a:buFont typeface="Arial"/>
              <a:buNone/>
            </a:pPr>
            <a:r>
              <a:t/>
            </a:r>
            <a:endParaRPr>
              <a:solidFill>
                <a:srgbClr val="F2F2F2"/>
              </a:solidFill>
              <a:latin typeface="Chau Philomene One"/>
              <a:ea typeface="Chau Philomene One"/>
              <a:cs typeface="Chau Philomene One"/>
              <a:sym typeface="Chau Philomene One"/>
            </a:endParaRPr>
          </a:p>
          <a:p>
            <a:pPr indent="0" lvl="0" marL="0" rtl="0" algn="l">
              <a:spcBef>
                <a:spcPts val="0"/>
              </a:spcBef>
              <a:spcAft>
                <a:spcPts val="0"/>
              </a:spcAft>
              <a:buClr>
                <a:schemeClr val="dk1"/>
              </a:buClr>
              <a:buSzPts val="1100"/>
              <a:buFont typeface="Arial"/>
              <a:buNone/>
            </a:pPr>
            <a:r>
              <a:rPr lang="en-US">
                <a:solidFill>
                  <a:srgbClr val="3E8DDC"/>
                </a:solidFill>
                <a:latin typeface="Chau Philomene One"/>
                <a:ea typeface="Chau Philomene One"/>
                <a:cs typeface="Chau Philomene One"/>
                <a:sym typeface="Chau Philomene One"/>
              </a:rPr>
              <a:t>Pour trouver un partenaire de collecte de votre matériel non fonctionnel vous pouvez :</a:t>
            </a:r>
            <a:endParaRPr>
              <a:solidFill>
                <a:srgbClr val="3E8DDC"/>
              </a:solidFill>
              <a:latin typeface="Chau Philomene One"/>
              <a:ea typeface="Chau Philomene One"/>
              <a:cs typeface="Chau Philomene One"/>
              <a:sym typeface="Chau Philomene One"/>
            </a:endParaRPr>
          </a:p>
          <a:p>
            <a:pPr indent="0" lvl="0" marL="457200" rtl="0" algn="l">
              <a:spcBef>
                <a:spcPts val="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i="1" lang="en-US">
                <a:solidFill>
                  <a:srgbClr val="212121"/>
                </a:solidFill>
                <a:latin typeface="Chau Philomene One"/>
                <a:ea typeface="Chau Philomene One"/>
                <a:cs typeface="Chau Philomene One"/>
                <a:sym typeface="Chau Philomene One"/>
              </a:rPr>
              <a:t>Visiter le site d’Ecologic qui recense de nombreux points de collecte près de chez vous : </a:t>
            </a:r>
            <a:r>
              <a:rPr lang="en-US" u="sng">
                <a:solidFill>
                  <a:srgbClr val="212121"/>
                </a:solidFill>
                <a:latin typeface="Chau Philomene One"/>
                <a:ea typeface="Chau Philomene One"/>
                <a:cs typeface="Chau Philomene One"/>
                <a:sym typeface="Chau Philomene One"/>
                <a:hlinkClick r:id="rId3">
                  <a:extLst>
                    <a:ext uri="{A12FA001-AC4F-418D-AE19-62706E023703}">
                      <ahyp:hlinkClr val="tx"/>
                    </a:ext>
                  </a:extLst>
                </a:hlinkClick>
              </a:rPr>
              <a:t>https://www.ecologic-france.com/citoyens/ou-deposer-mes-dechets.html</a:t>
            </a:r>
            <a:r>
              <a:rPr lang="en-US">
                <a:solidFill>
                  <a:srgbClr val="212121"/>
                </a:solidFill>
                <a:latin typeface="Chau Philomene One"/>
                <a:ea typeface="Chau Philomene One"/>
                <a:cs typeface="Chau Philomene One"/>
                <a:sym typeface="Chau Philomene One"/>
              </a:rPr>
              <a:t> </a:t>
            </a:r>
            <a:endParaRPr>
              <a:solidFill>
                <a:srgbClr val="212121"/>
              </a:solidFill>
              <a:latin typeface="Chau Philomene One"/>
              <a:ea typeface="Chau Philomene One"/>
              <a:cs typeface="Chau Philomene One"/>
              <a:sym typeface="Chau Philomene One"/>
            </a:endParaRPr>
          </a:p>
          <a:p>
            <a:pPr indent="0" lvl="0" marL="457200" rtl="0" algn="l">
              <a:spcBef>
                <a:spcPts val="0"/>
              </a:spcBef>
              <a:spcAft>
                <a:spcPts val="0"/>
              </a:spcAft>
              <a:buNone/>
            </a:pPr>
            <a:r>
              <a:rPr lang="en-US" sz="2000">
                <a:solidFill>
                  <a:srgbClr val="3E8DDC"/>
                </a:solidFill>
              </a:rPr>
              <a:t>I</a:t>
            </a:r>
            <a:r>
              <a:rPr lang="en-US" sz="1200">
                <a:solidFill>
                  <a:srgbClr val="3E8DDC"/>
                </a:solidFill>
                <a:latin typeface="Chau Philomene One"/>
                <a:ea typeface="Chau Philomene One"/>
                <a:cs typeface="Chau Philomene One"/>
                <a:sym typeface="Chau Philomene One"/>
              </a:rPr>
              <a:t> </a:t>
            </a:r>
            <a:r>
              <a:rPr i="1" lang="en-US">
                <a:solidFill>
                  <a:schemeClr val="dk1"/>
                </a:solidFill>
                <a:latin typeface="Chau Philomene One"/>
                <a:ea typeface="Chau Philomene One"/>
                <a:cs typeface="Chau Philomene One"/>
                <a:sym typeface="Chau Philomene One"/>
              </a:rPr>
              <a:t>Ou visiter le site Ecosystem pour trouver un point de collecte près de chez vous :</a:t>
            </a:r>
            <a:r>
              <a:rPr lang="en-US">
                <a:solidFill>
                  <a:schemeClr val="dk1"/>
                </a:solidFill>
                <a:latin typeface="Chau Philomene One"/>
                <a:ea typeface="Chau Philomene One"/>
                <a:cs typeface="Chau Philomene One"/>
                <a:sym typeface="Chau Philomene One"/>
              </a:rPr>
              <a:t> </a:t>
            </a:r>
            <a:r>
              <a:rPr lang="en-US" u="sng">
                <a:solidFill>
                  <a:schemeClr val="dk1"/>
                </a:solidFill>
                <a:latin typeface="Chau Philomene One"/>
                <a:ea typeface="Chau Philomene One"/>
                <a:cs typeface="Chau Philomene One"/>
                <a:sym typeface="Chau Philomene One"/>
                <a:hlinkClick r:id="rId4">
                  <a:extLst>
                    <a:ext uri="{A12FA001-AC4F-418D-AE19-62706E023703}">
                      <ahyp:hlinkClr val="tx"/>
                    </a:ext>
                  </a:extLst>
                </a:hlinkClick>
              </a:rPr>
              <a:t>https://www.ecosystem.eco/fr/recherche-point-de-collecte</a:t>
            </a:r>
            <a:endParaRPr b="1" sz="1200">
              <a:solidFill>
                <a:srgbClr val="F2F2F2"/>
              </a:solidFill>
              <a:highlight>
                <a:srgbClr val="006D90"/>
              </a:highlight>
              <a:latin typeface="Chau Philomene One"/>
              <a:ea typeface="Chau Philomene One"/>
              <a:cs typeface="Chau Philomene One"/>
              <a:sym typeface="Chau Philomene One"/>
            </a:endParaRPr>
          </a:p>
        </p:txBody>
      </p:sp>
      <p:sp>
        <p:nvSpPr>
          <p:cNvPr id="1008" name="Google Shape;1008;p111"/>
          <p:cNvSpPr/>
          <p:nvPr/>
        </p:nvSpPr>
        <p:spPr>
          <a:xfrm>
            <a:off x="-1066638" y="-533484"/>
            <a:ext cx="3359400" cy="33846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009" name="Google Shape;1009;p111"/>
          <p:cNvPicPr preferRelativeResize="0"/>
          <p:nvPr/>
        </p:nvPicPr>
        <p:blipFill rotWithShape="1">
          <a:blip r:embed="rId5">
            <a:alphaModFix/>
          </a:blip>
          <a:srcRect b="25485" l="34988" r="41371" t="25700"/>
          <a:stretch/>
        </p:blipFill>
        <p:spPr>
          <a:xfrm rot="171773">
            <a:off x="388549" y="686206"/>
            <a:ext cx="1892847" cy="2110492"/>
          </a:xfrm>
          <a:prstGeom prst="rect">
            <a:avLst/>
          </a:prstGeom>
          <a:noFill/>
          <a:ln>
            <a:noFill/>
          </a:ln>
        </p:spPr>
      </p:pic>
      <p:sp>
        <p:nvSpPr>
          <p:cNvPr id="1010" name="Google Shape;1010;p111"/>
          <p:cNvSpPr txBox="1"/>
          <p:nvPr/>
        </p:nvSpPr>
        <p:spPr>
          <a:xfrm>
            <a:off x="2540000" y="244675"/>
            <a:ext cx="6258300" cy="103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sz="3300">
                <a:solidFill>
                  <a:srgbClr val="3E8DDC"/>
                </a:solidFill>
                <a:latin typeface="Chau Philomene One"/>
                <a:ea typeface="Chau Philomene One"/>
                <a:cs typeface="Chau Philomene One"/>
                <a:sym typeface="Chau Philomene One"/>
              </a:rPr>
              <a:t>Bonnes pratiques selon l’évaluation de son équipement</a:t>
            </a:r>
            <a:endParaRPr b="0" i="0" sz="1400" u="none" cap="none" strike="noStrike">
              <a:solidFill>
                <a:srgbClr val="3E8DDC"/>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4" name="Shape 1014"/>
        <p:cNvGrpSpPr/>
        <p:nvPr/>
      </p:nvGrpSpPr>
      <p:grpSpPr>
        <a:xfrm>
          <a:off x="0" y="0"/>
          <a:ext cx="0" cy="0"/>
          <a:chOff x="0" y="0"/>
          <a:chExt cx="0" cy="0"/>
        </a:xfrm>
      </p:grpSpPr>
      <p:sp>
        <p:nvSpPr>
          <p:cNvPr id="1015" name="Google Shape;1015;p112"/>
          <p:cNvSpPr/>
          <p:nvPr/>
        </p:nvSpPr>
        <p:spPr>
          <a:xfrm>
            <a:off x="685800" y="762000"/>
            <a:ext cx="7802100" cy="2753100"/>
          </a:xfrm>
          <a:prstGeom prst="rect">
            <a:avLst/>
          </a:prstGeom>
          <a:noFill/>
          <a:ln>
            <a:noFill/>
          </a:ln>
        </p:spPr>
        <p:txBody>
          <a:bodyPr anchorCtr="0" anchor="t" bIns="34200" lIns="68400" spcFirstLastPara="1" rIns="68400" wrap="square" tIns="34200">
            <a:noAutofit/>
          </a:bodyPr>
          <a:lstStyle/>
          <a:p>
            <a:pPr indent="0" lvl="0" marL="0" marR="0" rtl="0" algn="ctr">
              <a:lnSpc>
                <a:spcPct val="100000"/>
              </a:lnSpc>
              <a:spcBef>
                <a:spcPts val="0"/>
              </a:spcBef>
              <a:spcAft>
                <a:spcPts val="0"/>
              </a:spcAft>
              <a:buNone/>
            </a:pPr>
            <a:r>
              <a:rPr lang="en-US" sz="3000">
                <a:solidFill>
                  <a:srgbClr val="DD0079"/>
                </a:solidFill>
                <a:latin typeface="Chau Philomene One"/>
                <a:ea typeface="Chau Philomene One"/>
                <a:cs typeface="Chau Philomene One"/>
                <a:sym typeface="Chau Philomene One"/>
              </a:rPr>
              <a:t>Bravo à vous pour ce nettoyage !</a:t>
            </a:r>
            <a:endParaRPr sz="3000">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b="1" sz="2300">
              <a:solidFill>
                <a:srgbClr val="F2F2F2"/>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3E8DDC"/>
                </a:solidFill>
              </a:rPr>
              <a:t>I</a:t>
            </a:r>
            <a:r>
              <a:rPr lang="en-US" sz="3000">
                <a:solidFill>
                  <a:srgbClr val="3E8DDC"/>
                </a:solidFill>
                <a:latin typeface="Chau Philomene One"/>
                <a:ea typeface="Chau Philomene One"/>
                <a:cs typeface="Chau Philomene One"/>
                <a:sym typeface="Chau Philomene One"/>
              </a:rPr>
              <a:t> </a:t>
            </a:r>
            <a:r>
              <a:rPr lang="en-US" sz="2300">
                <a:solidFill>
                  <a:srgbClr val="3E8DDC"/>
                </a:solidFill>
                <a:latin typeface="Chau Philomene One"/>
                <a:ea typeface="Chau Philomene One"/>
                <a:cs typeface="Chau Philomene One"/>
                <a:sym typeface="Chau Philomene One"/>
              </a:rPr>
              <a:t>Communiquez votre bilan sur vos réseaux sociaux (</a:t>
            </a:r>
            <a:r>
              <a:rPr lang="en-US" sz="2300">
                <a:solidFill>
                  <a:srgbClr val="3E8DDC"/>
                </a:solidFill>
                <a:uFill>
                  <a:noFill/>
                </a:uFill>
                <a:latin typeface="Chau Philomene One"/>
                <a:ea typeface="Chau Philomene One"/>
                <a:cs typeface="Chau Philomene One"/>
                <a:sym typeface="Chau Philomene One"/>
                <a:hlinkClick r:id="rId3">
                  <a:extLst>
                    <a:ext uri="{A12FA001-AC4F-418D-AE19-62706E023703}">
                      <ahyp:hlinkClr val="tx"/>
                    </a:ext>
                  </a:extLst>
                </a:hlinkClick>
              </a:rPr>
              <a:t>#DigitalCleanupDay</a:t>
            </a:r>
            <a:r>
              <a:rPr lang="en-US" sz="2300">
                <a:solidFill>
                  <a:srgbClr val="3E8DDC"/>
                </a:solidFill>
                <a:latin typeface="Chau Philomene One"/>
                <a:ea typeface="Chau Philomene One"/>
                <a:cs typeface="Chau Philomene One"/>
                <a:sym typeface="Chau Philomene One"/>
              </a:rPr>
              <a:t> )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300">
                <a:solidFill>
                  <a:srgbClr val="3E8DDC"/>
                </a:solidFill>
                <a:latin typeface="Chau Philomene One"/>
                <a:ea typeface="Chau Philomene One"/>
                <a:cs typeface="Chau Philomene One"/>
                <a:sym typeface="Chau Philomene One"/>
              </a:rPr>
              <a:t>Vous souhaitez aller plus loin ou vous former au numérique responsable ? </a:t>
            </a:r>
            <a:endParaRPr sz="2300">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3000">
                <a:solidFill>
                  <a:srgbClr val="3E8DDC"/>
                </a:solidFill>
              </a:rPr>
              <a:t>I</a:t>
            </a:r>
            <a:r>
              <a:rPr lang="en-US" sz="3000">
                <a:solidFill>
                  <a:srgbClr val="3E8DDC"/>
                </a:solidFill>
                <a:latin typeface="Chau Philomene One"/>
                <a:ea typeface="Chau Philomene One"/>
                <a:cs typeface="Chau Philomene One"/>
                <a:sym typeface="Chau Philomene One"/>
              </a:rPr>
              <a:t> </a:t>
            </a:r>
            <a:r>
              <a:rPr lang="en-US" sz="2300">
                <a:solidFill>
                  <a:srgbClr val="3E8DDC"/>
                </a:solidFill>
                <a:latin typeface="Chau Philomene One"/>
                <a:ea typeface="Chau Philomene One"/>
                <a:cs typeface="Chau Philomene One"/>
                <a:sym typeface="Chau Philomene One"/>
              </a:rPr>
              <a:t>Participez aux MOOCS proposés par l’INR </a:t>
            </a:r>
            <a:br>
              <a:rPr lang="en-US" sz="2300">
                <a:solidFill>
                  <a:srgbClr val="F2F2F2"/>
                </a:solidFill>
                <a:latin typeface="Chau Philomene One"/>
                <a:ea typeface="Chau Philomene One"/>
                <a:cs typeface="Chau Philomene One"/>
                <a:sym typeface="Chau Philomene One"/>
              </a:rPr>
            </a:br>
            <a:r>
              <a:rPr i="1" lang="en-US">
                <a:solidFill>
                  <a:srgbClr val="3E8DDC"/>
                </a:solidFill>
                <a:latin typeface="Chau Philomene One"/>
                <a:ea typeface="Chau Philomene One"/>
                <a:cs typeface="Chau Philomene One"/>
                <a:sym typeface="Chau Philomene One"/>
              </a:rPr>
              <a:t>(accessible via : </a:t>
            </a:r>
            <a:r>
              <a:rPr i="1" lang="en-US" u="sng">
                <a:solidFill>
                  <a:srgbClr val="DD0079"/>
                </a:solidFill>
                <a:latin typeface="Chau Philomene One"/>
                <a:ea typeface="Chau Philomene One"/>
                <a:cs typeface="Chau Philomene One"/>
                <a:sym typeface="Chau Philomene One"/>
                <a:hlinkClick r:id="rId4">
                  <a:extLst>
                    <a:ext uri="{A12FA001-AC4F-418D-AE19-62706E023703}">
                      <ahyp:hlinkClr val="tx"/>
                    </a:ext>
                  </a:extLst>
                </a:hlinkClick>
              </a:rPr>
              <a:t>https://digital-cleanup-day.fr/se-former/</a:t>
            </a:r>
            <a:r>
              <a:rPr i="1" lang="en-US">
                <a:solidFill>
                  <a:srgbClr val="3E8DDC"/>
                </a:solidFill>
                <a:latin typeface="Chau Philomene One"/>
                <a:ea typeface="Chau Philomene One"/>
                <a:cs typeface="Chau Philomene One"/>
                <a:sym typeface="Chau Philomene One"/>
              </a:rPr>
              <a:t>)</a:t>
            </a:r>
            <a:endParaRPr i="1">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t/>
            </a:r>
            <a:endParaRPr i="1">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3E8DDC"/>
                </a:solidFill>
              </a:rPr>
              <a:t>I</a:t>
            </a:r>
            <a:r>
              <a:rPr lang="en-US" sz="2000">
                <a:solidFill>
                  <a:srgbClr val="3E8DDC"/>
                </a:solidFill>
                <a:latin typeface="Chau Philomene One"/>
                <a:ea typeface="Chau Philomene One"/>
                <a:cs typeface="Chau Philomene One"/>
                <a:sym typeface="Chau Philomene One"/>
              </a:rPr>
              <a:t> </a:t>
            </a:r>
            <a:r>
              <a:rPr i="1" lang="en-US">
                <a:solidFill>
                  <a:srgbClr val="3E8DDC"/>
                </a:solidFill>
                <a:latin typeface="Chau Philomene One"/>
                <a:ea typeface="Chau Philomene One"/>
                <a:cs typeface="Chau Philomene One"/>
                <a:sym typeface="Chau Philomene One"/>
              </a:rPr>
              <a:t>Donner votre témoignage sur </a:t>
            </a:r>
            <a:r>
              <a:rPr i="1" lang="en-US" u="sng">
                <a:solidFill>
                  <a:srgbClr val="DD0079"/>
                </a:solidFill>
                <a:latin typeface="Chau Philomene One"/>
                <a:ea typeface="Chau Philomene One"/>
                <a:cs typeface="Chau Philomene One"/>
                <a:sym typeface="Chau Philomene One"/>
                <a:hlinkClick r:id="rId5">
                  <a:extLst>
                    <a:ext uri="{A12FA001-AC4F-418D-AE19-62706E023703}">
                      <ahyp:hlinkClr val="tx"/>
                    </a:ext>
                  </a:extLst>
                </a:hlinkClick>
              </a:rPr>
              <a:t>contact@digital-cleanup-day.fr</a:t>
            </a:r>
            <a:r>
              <a:rPr i="1" lang="en-US">
                <a:solidFill>
                  <a:srgbClr val="DD0079"/>
                </a:solidFill>
                <a:latin typeface="Chau Philomene One"/>
                <a:ea typeface="Chau Philomene One"/>
                <a:cs typeface="Chau Philomene One"/>
                <a:sym typeface="Chau Philomene One"/>
              </a:rPr>
              <a:t> </a:t>
            </a:r>
            <a:endParaRPr i="1">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lang="en-US" sz="2000">
                <a:solidFill>
                  <a:srgbClr val="3E8DDC"/>
                </a:solidFill>
              </a:rPr>
              <a:t>I</a:t>
            </a:r>
            <a:r>
              <a:rPr lang="en-US" sz="2000">
                <a:solidFill>
                  <a:srgbClr val="3E8DDC"/>
                </a:solidFill>
                <a:latin typeface="Chau Philomene One"/>
                <a:ea typeface="Chau Philomene One"/>
                <a:cs typeface="Chau Philomene One"/>
                <a:sym typeface="Chau Philomene One"/>
              </a:rPr>
              <a:t> </a:t>
            </a:r>
            <a:r>
              <a:rPr i="1" lang="en-US">
                <a:solidFill>
                  <a:srgbClr val="3E8DDC"/>
                </a:solidFill>
                <a:latin typeface="Chau Philomene One"/>
                <a:ea typeface="Chau Philomene One"/>
                <a:cs typeface="Chau Philomene One"/>
                <a:sym typeface="Chau Philomene One"/>
              </a:rPr>
              <a:t>Devenez ambassadeur (</a:t>
            </a:r>
            <a:r>
              <a:rPr i="1" lang="en-US" u="sng">
                <a:solidFill>
                  <a:srgbClr val="DD0079"/>
                </a:solidFill>
                <a:latin typeface="Chau Philomene One"/>
                <a:ea typeface="Chau Philomene One"/>
                <a:cs typeface="Chau Philomene One"/>
                <a:sym typeface="Chau Philomene One"/>
                <a:hlinkClick r:id="rId6">
                  <a:extLst>
                    <a:ext uri="{A12FA001-AC4F-418D-AE19-62706E023703}">
                      <ahyp:hlinkClr val="tx"/>
                    </a:ext>
                  </a:extLst>
                </a:hlinkClick>
              </a:rPr>
              <a:t>https://digital-cleanup-day.fr/mengager-plus/</a:t>
            </a:r>
            <a:r>
              <a:rPr i="1" lang="en-US">
                <a:solidFill>
                  <a:srgbClr val="3E8DDC"/>
                </a:solidFill>
                <a:latin typeface="Chau Philomene One"/>
                <a:ea typeface="Chau Philomene One"/>
                <a:cs typeface="Chau Philomene One"/>
                <a:sym typeface="Chau Philomene One"/>
              </a:rPr>
              <a:t>)</a:t>
            </a:r>
            <a:endParaRPr sz="2300">
              <a:solidFill>
                <a:srgbClr val="3E8DDC"/>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3E8DDC"/>
              </a:solidFill>
              <a:latin typeface="Poppins"/>
              <a:ea typeface="Poppins"/>
              <a:cs typeface="Poppins"/>
              <a:sym typeface="Poppins"/>
            </a:endParaRPr>
          </a:p>
          <a:p>
            <a:pPr indent="0" lvl="0" marL="0" marR="0" rtl="0" algn="l">
              <a:lnSpc>
                <a:spcPct val="100000"/>
              </a:lnSpc>
              <a:spcBef>
                <a:spcPts val="0"/>
              </a:spcBef>
              <a:spcAft>
                <a:spcPts val="0"/>
              </a:spcAft>
              <a:buNone/>
            </a:pPr>
            <a:r>
              <a:t/>
            </a:r>
            <a:endParaRPr sz="2300">
              <a:solidFill>
                <a:srgbClr val="006D90"/>
              </a:solidFill>
              <a:latin typeface="Poppins"/>
              <a:ea typeface="Poppins"/>
              <a:cs typeface="Poppins"/>
              <a:sym typeface="Poppins"/>
            </a:endParaRPr>
          </a:p>
        </p:txBody>
      </p:sp>
      <p:sp>
        <p:nvSpPr>
          <p:cNvPr id="1016" name="Google Shape;1016;p112"/>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1017" name="Google Shape;1017;p112"/>
          <p:cNvPicPr preferRelativeResize="0"/>
          <p:nvPr/>
        </p:nvPicPr>
        <p:blipFill rotWithShape="1">
          <a:blip r:embed="rId7">
            <a:alphaModFix/>
          </a:blip>
          <a:srcRect b="0" l="8658" r="13755" t="8800"/>
          <a:stretch/>
        </p:blipFill>
        <p:spPr>
          <a:xfrm>
            <a:off x="8012875" y="175250"/>
            <a:ext cx="978724" cy="81394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pic>
        <p:nvPicPr>
          <p:cNvPr id="1022" name="Google Shape;1022;p113"/>
          <p:cNvPicPr preferRelativeResize="0"/>
          <p:nvPr/>
        </p:nvPicPr>
        <p:blipFill rotWithShape="1">
          <a:blip r:embed="rId3">
            <a:alphaModFix/>
          </a:blip>
          <a:srcRect b="0" l="0" r="0" t="0"/>
          <a:stretch/>
        </p:blipFill>
        <p:spPr>
          <a:xfrm>
            <a:off x="152400" y="304800"/>
            <a:ext cx="8839200" cy="4640580"/>
          </a:xfrm>
          <a:prstGeom prst="rect">
            <a:avLst/>
          </a:prstGeom>
          <a:noFill/>
          <a:ln>
            <a:noFill/>
          </a:ln>
        </p:spPr>
      </p:pic>
      <p:pic>
        <p:nvPicPr>
          <p:cNvPr id="1023" name="Google Shape;1023;p113"/>
          <p:cNvPicPr preferRelativeResize="0"/>
          <p:nvPr/>
        </p:nvPicPr>
        <p:blipFill rotWithShape="1">
          <a:blip r:embed="rId4">
            <a:alphaModFix/>
          </a:blip>
          <a:srcRect b="0" l="0" r="0" t="0"/>
          <a:stretch/>
        </p:blipFill>
        <p:spPr>
          <a:xfrm>
            <a:off x="364100" y="293452"/>
            <a:ext cx="717194" cy="850075"/>
          </a:xfrm>
          <a:prstGeom prst="rect">
            <a:avLst/>
          </a:prstGeom>
          <a:noFill/>
          <a:ln>
            <a:noFill/>
          </a:ln>
        </p:spPr>
      </p:pic>
      <p:sp>
        <p:nvSpPr>
          <p:cNvPr id="1024" name="Google Shape;1024;p113"/>
          <p:cNvSpPr/>
          <p:nvPr/>
        </p:nvSpPr>
        <p:spPr>
          <a:xfrm>
            <a:off x="5610775" y="336175"/>
            <a:ext cx="1055100" cy="85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25" name="Google Shape;1025;p113"/>
          <p:cNvPicPr preferRelativeResize="0"/>
          <p:nvPr/>
        </p:nvPicPr>
        <p:blipFill>
          <a:blip r:embed="rId5">
            <a:alphaModFix/>
          </a:blip>
          <a:stretch>
            <a:fillRect/>
          </a:stretch>
        </p:blipFill>
        <p:spPr>
          <a:xfrm>
            <a:off x="6245507" y="591550"/>
            <a:ext cx="3280043" cy="4353825"/>
          </a:xfrm>
          <a:prstGeom prst="rect">
            <a:avLst/>
          </a:prstGeom>
          <a:noFill/>
          <a:ln>
            <a:noFill/>
          </a:ln>
        </p:spPr>
      </p:pic>
      <p:pic>
        <p:nvPicPr>
          <p:cNvPr id="1026" name="Google Shape;1026;p113"/>
          <p:cNvPicPr preferRelativeResize="0"/>
          <p:nvPr/>
        </p:nvPicPr>
        <p:blipFill rotWithShape="1">
          <a:blip r:embed="rId6">
            <a:alphaModFix/>
          </a:blip>
          <a:srcRect b="0" l="8658" r="13755" t="8800"/>
          <a:stretch/>
        </p:blipFill>
        <p:spPr>
          <a:xfrm>
            <a:off x="5687150" y="159113"/>
            <a:ext cx="978724" cy="81394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114"/>
          <p:cNvSpPr txBox="1"/>
          <p:nvPr/>
        </p:nvSpPr>
        <p:spPr>
          <a:xfrm>
            <a:off x="1354700" y="377000"/>
            <a:ext cx="74325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700">
                <a:solidFill>
                  <a:srgbClr val="3E8DDC"/>
                </a:solidFill>
                <a:latin typeface="Chau Philomene One"/>
                <a:ea typeface="Chau Philomene One"/>
                <a:cs typeface="Chau Philomene One"/>
                <a:sym typeface="Chau Philomene One"/>
              </a:rPr>
              <a:t>La WEeeTRI Box avec Ecologic, comment ça marche ?</a:t>
            </a:r>
            <a:endParaRPr sz="2400">
              <a:solidFill>
                <a:srgbClr val="3E8DDC"/>
              </a:solidFill>
              <a:latin typeface="Chau Philomene One"/>
              <a:ea typeface="Chau Philomene One"/>
              <a:cs typeface="Chau Philomene One"/>
              <a:sym typeface="Chau Philomene One"/>
            </a:endParaRPr>
          </a:p>
        </p:txBody>
      </p:sp>
      <p:sp>
        <p:nvSpPr>
          <p:cNvPr id="1032" name="Google Shape;1032;p114"/>
          <p:cNvSpPr txBox="1"/>
          <p:nvPr/>
        </p:nvSpPr>
        <p:spPr>
          <a:xfrm>
            <a:off x="-2825" y="2873275"/>
            <a:ext cx="24720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lang="en-US" sz="2000">
                <a:solidFill>
                  <a:srgbClr val="DA1984"/>
                </a:solidFill>
                <a:latin typeface="Chau Philomene One"/>
                <a:ea typeface="Chau Philomene One"/>
                <a:cs typeface="Chau Philomene One"/>
                <a:sym typeface="Chau Philomene One"/>
              </a:rPr>
              <a:t>Romuald RIBAULT</a:t>
            </a:r>
            <a:endParaRPr b="0" i="0" sz="2000" u="none" cap="none" strike="noStrike">
              <a:solidFill>
                <a:srgbClr val="DA1984"/>
              </a:solidFill>
              <a:latin typeface="Chau Philomene One"/>
              <a:ea typeface="Chau Philomene One"/>
              <a:cs typeface="Chau Philomene One"/>
              <a:sym typeface="Chau Philomene One"/>
            </a:endParaRPr>
          </a:p>
        </p:txBody>
      </p:sp>
      <p:pic>
        <p:nvPicPr>
          <p:cNvPr id="1033" name="Google Shape;1033;p114"/>
          <p:cNvPicPr preferRelativeResize="0"/>
          <p:nvPr/>
        </p:nvPicPr>
        <p:blipFill>
          <a:blip r:embed="rId3">
            <a:alphaModFix/>
          </a:blip>
          <a:stretch>
            <a:fillRect/>
          </a:stretch>
        </p:blipFill>
        <p:spPr>
          <a:xfrm>
            <a:off x="567324" y="1366277"/>
            <a:ext cx="1331700" cy="1331700"/>
          </a:xfrm>
          <a:prstGeom prst="ellipse">
            <a:avLst/>
          </a:prstGeom>
          <a:noFill/>
          <a:ln>
            <a:noFill/>
          </a:ln>
        </p:spPr>
      </p:pic>
      <p:pic>
        <p:nvPicPr>
          <p:cNvPr id="1034" name="Google Shape;1034;p114"/>
          <p:cNvPicPr preferRelativeResize="0"/>
          <p:nvPr/>
        </p:nvPicPr>
        <p:blipFill>
          <a:blip r:embed="rId4">
            <a:alphaModFix/>
          </a:blip>
          <a:stretch>
            <a:fillRect/>
          </a:stretch>
        </p:blipFill>
        <p:spPr>
          <a:xfrm>
            <a:off x="727471" y="3365870"/>
            <a:ext cx="1011400" cy="435655"/>
          </a:xfrm>
          <a:prstGeom prst="rect">
            <a:avLst/>
          </a:prstGeom>
          <a:noFill/>
          <a:ln>
            <a:noFill/>
          </a:ln>
        </p:spPr>
      </p:pic>
      <p:sp>
        <p:nvSpPr>
          <p:cNvPr id="1035" name="Google Shape;1035;p114"/>
          <p:cNvSpPr txBox="1"/>
          <p:nvPr/>
        </p:nvSpPr>
        <p:spPr>
          <a:xfrm>
            <a:off x="2381950" y="977700"/>
            <a:ext cx="6587100" cy="27060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AutoNum type="arabicPeriod"/>
            </a:pPr>
            <a:r>
              <a:rPr b="1" lang="en-US" sz="1200">
                <a:solidFill>
                  <a:srgbClr val="FFFFFF"/>
                </a:solidFill>
                <a:highlight>
                  <a:srgbClr val="3E8DDC"/>
                </a:highlight>
              </a:rPr>
              <a:t>Mise en place d’une WEeeTRI Box</a:t>
            </a:r>
            <a:r>
              <a:rPr lang="en-US" sz="1200">
                <a:solidFill>
                  <a:srgbClr val="000000"/>
                </a:solidFill>
              </a:rPr>
              <a:t> - commande &amp; installation : je commande ma box </a:t>
            </a:r>
            <a:r>
              <a:rPr b="1" lang="en-US" sz="1200">
                <a:solidFill>
                  <a:srgbClr val="000000"/>
                </a:solidFill>
              </a:rPr>
              <a:t>gratuitement</a:t>
            </a:r>
            <a:r>
              <a:rPr lang="en-US" sz="1200">
                <a:solidFill>
                  <a:srgbClr val="000000"/>
                </a:solidFill>
              </a:rPr>
              <a:t> auprès d’Ecologic (création d’un compte </a:t>
            </a:r>
            <a:r>
              <a:rPr b="1" lang="en-US" sz="1200">
                <a:solidFill>
                  <a:srgbClr val="000000"/>
                </a:solidFill>
              </a:rPr>
              <a:t>e-dechet.com</a:t>
            </a:r>
            <a:r>
              <a:rPr lang="en-US" sz="1200">
                <a:solidFill>
                  <a:srgbClr val="000000"/>
                </a:solidFill>
              </a:rPr>
              <a:t> + </a:t>
            </a:r>
            <a:r>
              <a:rPr lang="en-US" sz="1200">
                <a:solidFill>
                  <a:srgbClr val="000000"/>
                </a:solidFill>
              </a:rPr>
              <a:t>envoi d’un mail</a:t>
            </a:r>
            <a:r>
              <a:rPr lang="en-US" sz="1200">
                <a:solidFill>
                  <a:srgbClr val="000000"/>
                </a:solidFill>
              </a:rPr>
              <a:t> </a:t>
            </a:r>
            <a:r>
              <a:rPr lang="en-US" sz="1200"/>
              <a:t>à </a:t>
            </a:r>
            <a:r>
              <a:rPr lang="en-US" sz="1200" u="sng">
                <a:solidFill>
                  <a:schemeClr val="hlink"/>
                </a:solidFill>
                <a:highlight>
                  <a:srgbClr val="FFFFFF"/>
                </a:highlight>
                <a:hlinkClick r:id="rId5"/>
              </a:rPr>
              <a:t>JCROS@ecologic-france.com</a:t>
            </a:r>
            <a:r>
              <a:rPr lang="en-US" sz="1200">
                <a:solidFill>
                  <a:srgbClr val="000000"/>
                </a:solidFill>
              </a:rPr>
              <a:t>) l</a:t>
            </a:r>
            <a:r>
              <a:rPr lang="en-US" sz="1200"/>
              <a:t>ivraison de la box en 7 jours</a:t>
            </a:r>
            <a:r>
              <a:rPr lang="en-US" sz="1200">
                <a:solidFill>
                  <a:srgbClr val="000000"/>
                </a:solidFill>
              </a:rPr>
              <a:t>, je l’installe dans un endroit stratégique &amp; accessible, et je m’approprie le kit de com’</a:t>
            </a:r>
            <a:br>
              <a:rPr lang="en-US" sz="1200">
                <a:solidFill>
                  <a:srgbClr val="000000"/>
                </a:solidFill>
              </a:rPr>
            </a:b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b="1" lang="en-US" sz="1200">
                <a:solidFill>
                  <a:srgbClr val="FFFFFF"/>
                </a:solidFill>
                <a:highlight>
                  <a:srgbClr val="3E8DDC"/>
                </a:highlight>
              </a:rPr>
              <a:t>Animation de mon stand &amp; collecte des équipements</a:t>
            </a:r>
            <a:r>
              <a:rPr lang="en-US" sz="1200">
                <a:solidFill>
                  <a:srgbClr val="000000"/>
                </a:solidFill>
              </a:rPr>
              <a:t> - prévoir des créneaux d’animation pour sensibiliser et/ou faire appel à un expert pour intervenir sur votre site + ressources en ligne</a:t>
            </a:r>
            <a:br>
              <a:rPr lang="en-US" sz="1200">
                <a:solidFill>
                  <a:srgbClr val="000000"/>
                </a:solidFill>
              </a:rPr>
            </a:b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b="1" lang="en-US" sz="1200">
                <a:solidFill>
                  <a:srgbClr val="FFFFFF"/>
                </a:solidFill>
                <a:highlight>
                  <a:srgbClr val="3E8DDC"/>
                </a:highlight>
              </a:rPr>
              <a:t>Enlèvement &amp; gestion de la sortie des équipements</a:t>
            </a:r>
            <a:r>
              <a:rPr lang="en-US" sz="1200">
                <a:solidFill>
                  <a:srgbClr val="000000"/>
                </a:solidFill>
              </a:rPr>
              <a:t> - faire une demande d’enlèvement à Ecologic (via le compte e-dechet.com), l’opérateur intervient dans les 10 jours pour collecter, peser, puis traiter les DEEE (RDV pris sous 72H)</a:t>
            </a:r>
            <a:endParaRPr sz="1200">
              <a:solidFill>
                <a:srgbClr val="000000"/>
              </a:solidFill>
            </a:endParaRPr>
          </a:p>
        </p:txBody>
      </p:sp>
      <p:sp>
        <p:nvSpPr>
          <p:cNvPr id="1036" name="Google Shape;1036;p114"/>
          <p:cNvSpPr txBox="1"/>
          <p:nvPr/>
        </p:nvSpPr>
        <p:spPr>
          <a:xfrm>
            <a:off x="488300" y="4111650"/>
            <a:ext cx="85380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highlight>
                  <a:srgbClr val="FFFFFF"/>
                </a:highlight>
              </a:rPr>
              <a:t>Enlèvement gratuit 1 fois par an et par site </a:t>
            </a:r>
            <a:r>
              <a:rPr lang="en-US" sz="1200" u="sng">
                <a:solidFill>
                  <a:schemeClr val="dk1"/>
                </a:solidFill>
                <a:highlight>
                  <a:srgbClr val="FFFFFF"/>
                </a:highlight>
              </a:rPr>
              <a:t>OU</a:t>
            </a:r>
            <a:r>
              <a:rPr lang="en-US" sz="1200">
                <a:solidFill>
                  <a:schemeClr val="dk1"/>
                </a:solidFill>
                <a:highlight>
                  <a:srgbClr val="FFFFFF"/>
                </a:highlight>
              </a:rPr>
              <a:t> à tout moment à partir de 250 kg pour les sites équipés de bornes WEeeTRI. </a:t>
            </a:r>
            <a:r>
              <a:rPr lang="en-US" sz="1200"/>
              <a:t>À</a:t>
            </a:r>
            <a:r>
              <a:rPr lang="en-US" sz="1200">
                <a:solidFill>
                  <a:srgbClr val="000000"/>
                </a:solidFill>
              </a:rPr>
              <a:t> mutualiser localement pour prévoir une tournée d’enlèvement par quartier / ville / secteur</a:t>
            </a:r>
            <a:r>
              <a:rPr lang="en-US" sz="1200"/>
              <a:t>.</a:t>
            </a:r>
            <a:r>
              <a:rPr lang="en-US" sz="1200">
                <a:solidFill>
                  <a:srgbClr val="000000"/>
                </a:solidFill>
              </a:rPr>
              <a:t> Plus d</a:t>
            </a:r>
            <a:r>
              <a:rPr lang="en-US" sz="1200"/>
              <a:t>’infos sur </a:t>
            </a:r>
            <a:r>
              <a:rPr lang="en-US" sz="1200" u="sng">
                <a:solidFill>
                  <a:schemeClr val="hlink"/>
                </a:solidFill>
                <a:hlinkClick r:id="rId6"/>
              </a:rPr>
              <a:t>Ecologic-france.com</a:t>
            </a:r>
            <a:endParaRPr sz="1200">
              <a:solidFill>
                <a:srgbClr val="000000"/>
              </a:solidFill>
            </a:endParaRPr>
          </a:p>
        </p:txBody>
      </p:sp>
      <p:pic>
        <p:nvPicPr>
          <p:cNvPr id="1037" name="Google Shape;1037;p114"/>
          <p:cNvPicPr preferRelativeResize="0"/>
          <p:nvPr/>
        </p:nvPicPr>
        <p:blipFill rotWithShape="1">
          <a:blip r:embed="rId7">
            <a:alphaModFix/>
          </a:blip>
          <a:srcRect b="0" l="0" r="0" t="0"/>
          <a:stretch/>
        </p:blipFill>
        <p:spPr>
          <a:xfrm>
            <a:off x="364100" y="293452"/>
            <a:ext cx="717194" cy="8500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id="1042" name="Google Shape;1042;p115"/>
          <p:cNvPicPr preferRelativeResize="0"/>
          <p:nvPr/>
        </p:nvPicPr>
        <p:blipFill rotWithShape="1">
          <a:blip r:embed="rId3">
            <a:alphaModFix/>
          </a:blip>
          <a:srcRect b="0" l="0" r="0" t="0"/>
          <a:stretch/>
        </p:blipFill>
        <p:spPr>
          <a:xfrm>
            <a:off x="364100" y="293452"/>
            <a:ext cx="717194" cy="850075"/>
          </a:xfrm>
          <a:prstGeom prst="rect">
            <a:avLst/>
          </a:prstGeom>
          <a:noFill/>
          <a:ln>
            <a:noFill/>
          </a:ln>
        </p:spPr>
      </p:pic>
      <p:sp>
        <p:nvSpPr>
          <p:cNvPr id="1043" name="Google Shape;1043;p115"/>
          <p:cNvSpPr/>
          <p:nvPr/>
        </p:nvSpPr>
        <p:spPr>
          <a:xfrm>
            <a:off x="5610775" y="336175"/>
            <a:ext cx="1055100" cy="85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4" name="Google Shape;1044;p115"/>
          <p:cNvSpPr txBox="1"/>
          <p:nvPr/>
        </p:nvSpPr>
        <p:spPr>
          <a:xfrm>
            <a:off x="1354700" y="377000"/>
            <a:ext cx="7432500" cy="613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700">
                <a:solidFill>
                  <a:srgbClr val="3E8DDC"/>
                </a:solidFill>
                <a:latin typeface="Chau Philomene One"/>
                <a:ea typeface="Chau Philomene One"/>
                <a:cs typeface="Chau Philomene One"/>
                <a:sym typeface="Chau Philomene One"/>
              </a:rPr>
              <a:t>Exemples de déchets à mettre dans la WEeetri box</a:t>
            </a:r>
            <a:endParaRPr sz="2400">
              <a:solidFill>
                <a:srgbClr val="3E8DDC"/>
              </a:solidFill>
              <a:latin typeface="Chau Philomene One"/>
              <a:ea typeface="Chau Philomene One"/>
              <a:cs typeface="Chau Philomene One"/>
              <a:sym typeface="Chau Philomene One"/>
            </a:endParaRPr>
          </a:p>
        </p:txBody>
      </p:sp>
      <p:pic>
        <p:nvPicPr>
          <p:cNvPr id="1045" name="Google Shape;1045;p115"/>
          <p:cNvPicPr preferRelativeResize="0"/>
          <p:nvPr/>
        </p:nvPicPr>
        <p:blipFill rotWithShape="1">
          <a:blip r:embed="rId4">
            <a:alphaModFix/>
          </a:blip>
          <a:srcRect b="51359" l="4085" r="0" t="0"/>
          <a:stretch/>
        </p:blipFill>
        <p:spPr>
          <a:xfrm>
            <a:off x="310625" y="1723475"/>
            <a:ext cx="4324575" cy="2156449"/>
          </a:xfrm>
          <a:prstGeom prst="rect">
            <a:avLst/>
          </a:prstGeom>
          <a:noFill/>
          <a:ln>
            <a:noFill/>
          </a:ln>
        </p:spPr>
      </p:pic>
      <p:pic>
        <p:nvPicPr>
          <p:cNvPr id="1046" name="Google Shape;1046;p115"/>
          <p:cNvPicPr preferRelativeResize="0"/>
          <p:nvPr/>
        </p:nvPicPr>
        <p:blipFill rotWithShape="1">
          <a:blip r:embed="rId4">
            <a:alphaModFix/>
          </a:blip>
          <a:srcRect b="0" l="3053" r="0" t="47892"/>
          <a:stretch/>
        </p:blipFill>
        <p:spPr>
          <a:xfrm>
            <a:off x="4704975" y="1685050"/>
            <a:ext cx="4225824" cy="22333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16"/>
          <p:cNvSpPr txBox="1"/>
          <p:nvPr/>
        </p:nvSpPr>
        <p:spPr>
          <a:xfrm>
            <a:off x="364100" y="377000"/>
            <a:ext cx="8401200" cy="12195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700"/>
              <a:buFont typeface="Arial"/>
              <a:buNone/>
            </a:pPr>
            <a:r>
              <a:rPr lang="en-US" sz="2700">
                <a:solidFill>
                  <a:srgbClr val="3E8DDC"/>
                </a:solidFill>
                <a:latin typeface="Chau Philomene One"/>
                <a:ea typeface="Chau Philomene One"/>
                <a:cs typeface="Chau Philomene One"/>
                <a:sym typeface="Chau Philomene One"/>
              </a:rPr>
              <a:t>À</a:t>
            </a:r>
            <a:r>
              <a:rPr lang="en-US" sz="2700">
                <a:solidFill>
                  <a:srgbClr val="3E8DDC"/>
                </a:solidFill>
                <a:latin typeface="Chau Philomene One"/>
                <a:ea typeface="Chau Philomene One"/>
                <a:cs typeface="Chau Philomene One"/>
                <a:sym typeface="Chau Philomene One"/>
              </a:rPr>
              <a:t> la fin de votre événement … Le bilan !</a:t>
            </a:r>
            <a:r>
              <a:rPr b="0" i="0" lang="en-US" sz="2700" u="none" cap="none" strike="noStrike">
                <a:solidFill>
                  <a:srgbClr val="3E8DDC"/>
                </a:solidFill>
                <a:latin typeface="Chau Philomene One"/>
                <a:ea typeface="Chau Philomene One"/>
                <a:cs typeface="Chau Philomene One"/>
                <a:sym typeface="Chau Philomene One"/>
              </a:rPr>
              <a:t> </a:t>
            </a:r>
            <a:endParaRPr b="0" i="0" sz="2400" u="none" cap="none" strike="noStrike">
              <a:solidFill>
                <a:srgbClr val="3E8DDC"/>
              </a:solidFill>
              <a:latin typeface="Chau Philomene One"/>
              <a:ea typeface="Chau Philomene One"/>
              <a:cs typeface="Chau Philomene One"/>
              <a:sym typeface="Chau Philomene One"/>
            </a:endParaRPr>
          </a:p>
        </p:txBody>
      </p:sp>
      <p:pic>
        <p:nvPicPr>
          <p:cNvPr id="1052" name="Google Shape;1052;p116"/>
          <p:cNvPicPr preferRelativeResize="0"/>
          <p:nvPr/>
        </p:nvPicPr>
        <p:blipFill rotWithShape="1">
          <a:blip r:embed="rId3">
            <a:alphaModFix/>
          </a:blip>
          <a:srcRect b="0" l="0" r="0" t="0"/>
          <a:stretch/>
        </p:blipFill>
        <p:spPr>
          <a:xfrm>
            <a:off x="0" y="649375"/>
            <a:ext cx="9144000" cy="4494126"/>
          </a:xfrm>
          <a:prstGeom prst="rect">
            <a:avLst/>
          </a:prstGeom>
          <a:noFill/>
          <a:ln>
            <a:noFill/>
          </a:ln>
        </p:spPr>
      </p:pic>
      <p:sp>
        <p:nvSpPr>
          <p:cNvPr id="1053" name="Google Shape;1053;p116"/>
          <p:cNvSpPr txBox="1"/>
          <p:nvPr/>
        </p:nvSpPr>
        <p:spPr>
          <a:xfrm>
            <a:off x="632200" y="1253725"/>
            <a:ext cx="78033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hau Philomene One"/>
                <a:ea typeface="Chau Philomene One"/>
                <a:cs typeface="Chau Philomene One"/>
                <a:sym typeface="Chau Philomene One"/>
              </a:rPr>
              <a:t>À</a:t>
            </a:r>
            <a:r>
              <a:rPr lang="en-US" sz="1600">
                <a:solidFill>
                  <a:schemeClr val="dk1"/>
                </a:solidFill>
                <a:latin typeface="Chau Philomene One"/>
                <a:ea typeface="Chau Philomene One"/>
                <a:cs typeface="Chau Philomene One"/>
                <a:sym typeface="Chau Philomene One"/>
              </a:rPr>
              <a:t> la fin de votre opération, n'oubliez pas de nous faire remonter vos stats ! </a:t>
            </a:r>
            <a:endParaRPr sz="1600">
              <a:solidFill>
                <a:schemeClr val="dk1"/>
              </a:solidFill>
              <a:latin typeface="Chau Philomene One"/>
              <a:ea typeface="Chau Philomene One"/>
              <a:cs typeface="Chau Philomene One"/>
              <a:sym typeface="Chau Philomene One"/>
            </a:endParaRPr>
          </a:p>
          <a:p>
            <a:pPr indent="0" lvl="0" marL="0" rtl="0" algn="l">
              <a:spcBef>
                <a:spcPts val="0"/>
              </a:spcBef>
              <a:spcAft>
                <a:spcPts val="0"/>
              </a:spcAft>
              <a:buNone/>
            </a:pPr>
            <a:r>
              <a:t/>
            </a:r>
            <a:endParaRPr sz="1600">
              <a:solidFill>
                <a:schemeClr val="dk1"/>
              </a:solidFill>
              <a:latin typeface="Chau Philomene One"/>
              <a:ea typeface="Chau Philomene One"/>
              <a:cs typeface="Chau Philomene One"/>
              <a:sym typeface="Chau Philomene One"/>
            </a:endParaRPr>
          </a:p>
          <a:p>
            <a:pPr indent="0" lvl="0" marL="0" rtl="0" algn="l">
              <a:spcBef>
                <a:spcPts val="0"/>
              </a:spcBef>
              <a:spcAft>
                <a:spcPts val="0"/>
              </a:spcAft>
              <a:buNone/>
            </a:pPr>
            <a:r>
              <a:rPr lang="en-US">
                <a:solidFill>
                  <a:schemeClr val="dk1"/>
                </a:solidFill>
              </a:rPr>
              <a:t>Assurez-vous de bien comptabiliser le </a:t>
            </a:r>
            <a:r>
              <a:rPr b="1" i="1" lang="en-US">
                <a:solidFill>
                  <a:srgbClr val="4787C7"/>
                </a:solidFill>
              </a:rPr>
              <a:t>nombre total de personnes</a:t>
            </a:r>
            <a:r>
              <a:rPr lang="en-US">
                <a:solidFill>
                  <a:schemeClr val="dk1"/>
                </a:solidFill>
              </a:rPr>
              <a:t> ayant réellement participé à vos actions de sensibilisation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Par type de cleanup, pensez à comptabiliser aussi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DA1984"/>
                </a:solidFill>
                <a:latin typeface="Chau Philomene One"/>
                <a:ea typeface="Chau Philomene One"/>
                <a:cs typeface="Chau Philomene One"/>
                <a:sym typeface="Chau Philomene One"/>
              </a:rPr>
              <a:t>Digital Cleanup Données</a:t>
            </a:r>
            <a:r>
              <a:rPr lang="en-US">
                <a:solidFill>
                  <a:schemeClr val="dk1"/>
                </a:solidFill>
              </a:rPr>
              <a:t> :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nombre et le poids des données supprimées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3E8DDC"/>
                </a:solidFill>
                <a:latin typeface="Chau Philomene One"/>
                <a:ea typeface="Chau Philomene One"/>
                <a:cs typeface="Chau Philomene One"/>
                <a:sym typeface="Chau Philomene One"/>
              </a:rPr>
              <a:t>Digital Cleanup Réemploi</a:t>
            </a:r>
            <a:r>
              <a:rPr lang="en-US">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nombre d’équipements réutilisés, protégés, réparés, ou donnés (selon le type d’action) et par type d’équipement </a:t>
            </a:r>
            <a:endParaRPr>
              <a:solidFill>
                <a:schemeClr val="dk1"/>
              </a:solidFill>
            </a:endParaRPr>
          </a:p>
          <a:p>
            <a:pPr indent="-317500" lvl="0" marL="457200" rtl="0" algn="l">
              <a:spcBef>
                <a:spcPts val="0"/>
              </a:spcBef>
              <a:spcAft>
                <a:spcPts val="0"/>
              </a:spcAft>
              <a:buClr>
                <a:schemeClr val="dk1"/>
              </a:buClr>
              <a:buSzPts val="1400"/>
              <a:buChar char="●"/>
            </a:pPr>
            <a:r>
              <a:rPr lang="en-US">
                <a:solidFill>
                  <a:srgbClr val="EAB60B"/>
                </a:solidFill>
                <a:latin typeface="Chau Philomene One"/>
                <a:ea typeface="Chau Philomene One"/>
                <a:cs typeface="Chau Philomene One"/>
                <a:sym typeface="Chau Philomene One"/>
              </a:rPr>
              <a:t>Digital Cleanup Recyclage</a:t>
            </a:r>
            <a:r>
              <a:rPr lang="en-US">
                <a:solidFill>
                  <a:schemeClr val="dk1"/>
                </a:solidFill>
              </a:rPr>
              <a:t> :</a:t>
            </a:r>
            <a:endParaRPr>
              <a:solidFill>
                <a:schemeClr val="dk1"/>
              </a:solidFill>
            </a:endParaRPr>
          </a:p>
          <a:p>
            <a:pPr indent="-317500" lvl="1" marL="914400" rtl="0" algn="l">
              <a:spcBef>
                <a:spcPts val="0"/>
              </a:spcBef>
              <a:spcAft>
                <a:spcPts val="0"/>
              </a:spcAft>
              <a:buClr>
                <a:schemeClr val="dk1"/>
              </a:buClr>
              <a:buSzPts val="1400"/>
              <a:buChar char="○"/>
            </a:pPr>
            <a:r>
              <a:rPr lang="en-US">
                <a:solidFill>
                  <a:schemeClr val="dk1"/>
                </a:solidFill>
              </a:rPr>
              <a:t>le poids total de vos équipements DEEE récoltés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Tous les détails dans votre espace connecté via </a:t>
            </a:r>
            <a:r>
              <a:rPr lang="en-US" u="sng">
                <a:solidFill>
                  <a:schemeClr val="hlink"/>
                </a:solidFill>
                <a:hlinkClick r:id="rId4"/>
              </a:rPr>
              <a:t>Mes outils</a:t>
            </a:r>
            <a:r>
              <a:rPr lang="en-US">
                <a:solidFill>
                  <a:schemeClr val="dk1"/>
                </a:solidFill>
              </a:rPr>
              <a:t> </a:t>
            </a:r>
            <a:endParaRPr>
              <a:solidFill>
                <a:schemeClr val="dk1"/>
              </a:solidFill>
            </a:endParaRPr>
          </a:p>
        </p:txBody>
      </p:sp>
      <p:sp>
        <p:nvSpPr>
          <p:cNvPr id="1054" name="Google Shape;1054;p116"/>
          <p:cNvSpPr/>
          <p:nvPr/>
        </p:nvSpPr>
        <p:spPr>
          <a:xfrm rot="846368">
            <a:off x="7687364" y="3738587"/>
            <a:ext cx="1312167" cy="1346874"/>
          </a:xfrm>
          <a:prstGeom prst="ellipse">
            <a:avLst/>
          </a:prstGeom>
          <a:solidFill>
            <a:srgbClr val="FEC2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hau Philomene One"/>
                <a:ea typeface="Chau Philomene One"/>
                <a:cs typeface="Chau Philomene One"/>
                <a:sym typeface="Chau Philomene One"/>
              </a:rPr>
              <a:t>Modèle de tableau bilan bientôt disponible</a:t>
            </a:r>
            <a:endParaRPr sz="1200">
              <a:latin typeface="Chau Philomene One"/>
              <a:ea typeface="Chau Philomene One"/>
              <a:cs typeface="Chau Philomene One"/>
              <a:sym typeface="Chau Philomene One"/>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pic>
        <p:nvPicPr>
          <p:cNvPr id="1059" name="Google Shape;1059;p117"/>
          <p:cNvPicPr preferRelativeResize="0"/>
          <p:nvPr/>
        </p:nvPicPr>
        <p:blipFill rotWithShape="1">
          <a:blip r:embed="rId3">
            <a:alphaModFix/>
          </a:blip>
          <a:srcRect b="0" l="0" r="0" t="0"/>
          <a:stretch/>
        </p:blipFill>
        <p:spPr>
          <a:xfrm>
            <a:off x="-27975" y="8875"/>
            <a:ext cx="9144000" cy="5143500"/>
          </a:xfrm>
          <a:prstGeom prst="rect">
            <a:avLst/>
          </a:prstGeom>
          <a:noFill/>
          <a:ln>
            <a:noFill/>
          </a:ln>
        </p:spPr>
      </p:pic>
      <p:sp>
        <p:nvSpPr>
          <p:cNvPr id="1060" name="Google Shape;1060;p117"/>
          <p:cNvSpPr txBox="1"/>
          <p:nvPr/>
        </p:nvSpPr>
        <p:spPr>
          <a:xfrm>
            <a:off x="652950" y="1448250"/>
            <a:ext cx="5668200" cy="347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US" sz="1800" u="none" cap="none" strike="noStrike">
                <a:solidFill>
                  <a:srgbClr val="3E8DDC"/>
                </a:solidFill>
                <a:latin typeface="Chau Philomene One"/>
                <a:ea typeface="Chau Philomene One"/>
                <a:cs typeface="Chau Philomene One"/>
                <a:sym typeface="Chau Philomene One"/>
              </a:rPr>
              <a:t>Faire un don : </a:t>
            </a:r>
            <a:endParaRPr b="0" i="0" sz="1800" u="none" cap="none" strike="noStrike">
              <a:solidFill>
                <a:srgbClr val="3E8DDC"/>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700"/>
              <a:buFont typeface="Arial"/>
              <a:buNone/>
            </a:pPr>
            <a:r>
              <a:rPr b="0" i="0" lang="en-US" sz="1800" u="none" cap="none" strike="noStrike">
                <a:solidFill>
                  <a:schemeClr val="dk1"/>
                </a:solidFill>
                <a:latin typeface="Chau Philomene One"/>
                <a:ea typeface="Chau Philomene One"/>
                <a:cs typeface="Chau Philomene One"/>
                <a:sym typeface="Chau Philomene One"/>
              </a:rPr>
              <a:t>Pour soutenir le Digital Cleanup Day et contribuer à la dynamique du mouvement !</a:t>
            </a:r>
            <a:endParaRPr b="0" i="0" sz="1800" u="none" cap="none" strike="noStrike">
              <a:solidFill>
                <a:schemeClr val="dk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700"/>
              <a:buFont typeface="Arial"/>
              <a:buNone/>
            </a:pP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https://www.helloasso.com/associations/world-cleanup-day-france/formulaires/2</a:t>
            </a:r>
            <a:r>
              <a:rPr b="0" i="0" lang="en-US" sz="1200" u="none" cap="none" strike="noStrike">
                <a:solidFill>
                  <a:schemeClr val="dk1"/>
                </a:solidFill>
                <a:latin typeface="Arial"/>
                <a:ea typeface="Arial"/>
                <a:cs typeface="Arial"/>
                <a:sym typeface="Arial"/>
              </a:rPr>
              <a:t>*</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1800" u="none" cap="none" strike="noStrike">
              <a:solidFill>
                <a:schemeClr val="dk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DD0079"/>
                </a:solidFill>
                <a:latin typeface="Chau Philomene One"/>
                <a:ea typeface="Chau Philomene One"/>
                <a:cs typeface="Chau Philomene One"/>
                <a:sym typeface="Chau Philomene One"/>
              </a:rPr>
              <a:t>Devenir adhérent : </a:t>
            </a:r>
            <a:endParaRPr b="0" i="0" sz="1800" u="none" cap="none" strike="noStrike">
              <a:solidFill>
                <a:srgbClr val="DD0079"/>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hau Philomene One"/>
                <a:ea typeface="Chau Philomene One"/>
                <a:cs typeface="Chau Philomene One"/>
                <a:sym typeface="Chau Philomene One"/>
              </a:rPr>
              <a:t>Vous pouvez vous investir en tant que citoyen ou engager votre organisation dans une association qui porte des projets. Pour adhérer à l’Institut du Numérique Responsable ou au World Cleanup Day - France : </a:t>
            </a:r>
            <a:endParaRPr b="0" i="0" sz="1800" u="none" cap="none" strike="noStrike">
              <a:solidFill>
                <a:schemeClr val="dk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chemeClr val="dk1"/>
              </a:buClr>
              <a:buSzPts val="1100"/>
              <a:buFont typeface="Arial"/>
              <a:buNone/>
            </a:pPr>
            <a:r>
              <a:rPr b="0" i="0" lang="en-US" sz="1200" u="sng" cap="none" strike="noStrike">
                <a:solidFill>
                  <a:schemeClr val="dk1"/>
                </a:solidFill>
                <a:latin typeface="Arial"/>
                <a:ea typeface="Arial"/>
                <a:cs typeface="Arial"/>
                <a:sym typeface="Arial"/>
                <a:hlinkClick r:id="rId5">
                  <a:extLst>
                    <a:ext uri="{A12FA001-AC4F-418D-AE19-62706E023703}">
                      <ahyp:hlinkClr val="tx"/>
                    </a:ext>
                  </a:extLst>
                </a:hlinkClick>
              </a:rPr>
              <a:t>https://digital-cleanup-day.fr/mengager-plus/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1800" u="none" cap="none" strike="noStrike">
              <a:solidFill>
                <a:schemeClr val="dk1"/>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Clr>
                <a:srgbClr val="000000"/>
              </a:buClr>
              <a:buSzPts val="2700"/>
              <a:buFont typeface="Arial"/>
              <a:buNone/>
            </a:pPr>
            <a:r>
              <a:rPr b="0" i="0" lang="en-US" sz="1000" u="none" cap="none" strike="noStrike">
                <a:solidFill>
                  <a:schemeClr val="dk1"/>
                </a:solidFill>
                <a:latin typeface="Arial"/>
                <a:ea typeface="Arial"/>
                <a:cs typeface="Arial"/>
                <a:sym typeface="Arial"/>
              </a:rPr>
              <a:t>*via l’association World Cleanup day - France</a:t>
            </a:r>
            <a:endParaRPr b="0" i="0" sz="1000" u="none" cap="none" strike="noStrike">
              <a:solidFill>
                <a:schemeClr val="dk1"/>
              </a:solidFill>
              <a:latin typeface="Arial"/>
              <a:ea typeface="Arial"/>
              <a:cs typeface="Arial"/>
              <a:sym typeface="Arial"/>
            </a:endParaRPr>
          </a:p>
        </p:txBody>
      </p:sp>
      <p:pic>
        <p:nvPicPr>
          <p:cNvPr id="1061" name="Google Shape;1061;p117"/>
          <p:cNvPicPr preferRelativeResize="0"/>
          <p:nvPr/>
        </p:nvPicPr>
        <p:blipFill rotWithShape="1">
          <a:blip r:embed="rId6">
            <a:alphaModFix/>
          </a:blip>
          <a:srcRect b="0" l="0" r="0" t="0"/>
          <a:stretch/>
        </p:blipFill>
        <p:spPr>
          <a:xfrm>
            <a:off x="6891000" y="474175"/>
            <a:ext cx="1365300" cy="927700"/>
          </a:xfrm>
          <a:prstGeom prst="rect">
            <a:avLst/>
          </a:prstGeom>
          <a:noFill/>
          <a:ln>
            <a:noFill/>
          </a:ln>
        </p:spPr>
      </p:pic>
      <p:pic>
        <p:nvPicPr>
          <p:cNvPr id="1062" name="Google Shape;1062;p117"/>
          <p:cNvPicPr preferRelativeResize="0"/>
          <p:nvPr/>
        </p:nvPicPr>
        <p:blipFill rotWithShape="1">
          <a:blip r:embed="rId7">
            <a:alphaModFix/>
          </a:blip>
          <a:srcRect b="0" l="0" r="0" t="0"/>
          <a:stretch/>
        </p:blipFill>
        <p:spPr>
          <a:xfrm>
            <a:off x="6699225" y="1723975"/>
            <a:ext cx="2064950" cy="3019599"/>
          </a:xfrm>
          <a:prstGeom prst="rect">
            <a:avLst/>
          </a:prstGeom>
          <a:noFill/>
          <a:ln>
            <a:noFill/>
          </a:ln>
        </p:spPr>
      </p:pic>
      <p:sp>
        <p:nvSpPr>
          <p:cNvPr id="1063" name="Google Shape;1063;p117"/>
          <p:cNvSpPr txBox="1"/>
          <p:nvPr/>
        </p:nvSpPr>
        <p:spPr>
          <a:xfrm>
            <a:off x="652950" y="754725"/>
            <a:ext cx="4420200" cy="6138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3E8DDC"/>
                </a:solidFill>
                <a:latin typeface="Chau Philomene One"/>
                <a:ea typeface="Chau Philomene One"/>
                <a:cs typeface="Chau Philomene One"/>
                <a:sym typeface="Chau Philomene One"/>
              </a:rPr>
              <a:t>Soutenez le projet !</a:t>
            </a:r>
            <a:endParaRPr b="0" i="0" sz="2400" u="none" cap="none" strike="noStrike">
              <a:solidFill>
                <a:srgbClr val="3E8DDC"/>
              </a:solidFill>
              <a:latin typeface="Chau Philomene One"/>
              <a:ea typeface="Chau Philomene One"/>
              <a:cs typeface="Chau Philomene One"/>
              <a:sym typeface="Chau Philomene One"/>
            </a:endParaRPr>
          </a:p>
        </p:txBody>
      </p:sp>
      <p:pic>
        <p:nvPicPr>
          <p:cNvPr id="1064" name="Google Shape;1064;p117"/>
          <p:cNvPicPr preferRelativeResize="0"/>
          <p:nvPr/>
        </p:nvPicPr>
        <p:blipFill rotWithShape="1">
          <a:blip r:embed="rId8">
            <a:alphaModFix/>
          </a:blip>
          <a:srcRect b="0" l="2229" r="19828" t="0"/>
          <a:stretch/>
        </p:blipFill>
        <p:spPr>
          <a:xfrm>
            <a:off x="6814525" y="2014925"/>
            <a:ext cx="1834350" cy="243767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pic>
        <p:nvPicPr>
          <p:cNvPr id="1069" name="Google Shape;1069;p118"/>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1070" name="Google Shape;1070;p118"/>
          <p:cNvSpPr txBox="1"/>
          <p:nvPr/>
        </p:nvSpPr>
        <p:spPr>
          <a:xfrm>
            <a:off x="3256050" y="1958050"/>
            <a:ext cx="5164500" cy="141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500"/>
              <a:buFont typeface="Arial"/>
              <a:buNone/>
            </a:pPr>
            <a:r>
              <a:rPr lang="en-US" sz="4000">
                <a:solidFill>
                  <a:srgbClr val="3E8DDC"/>
                </a:solidFill>
                <a:latin typeface="Chau Philomene One"/>
                <a:ea typeface="Chau Philomene One"/>
                <a:cs typeface="Chau Philomene One"/>
                <a:sym typeface="Chau Philomene One"/>
              </a:rPr>
              <a:t>MERCI ! </a:t>
            </a:r>
            <a:r>
              <a:rPr b="0" i="0" lang="en-US" sz="4000" u="none" cap="none" strike="noStrike">
                <a:solidFill>
                  <a:srgbClr val="FEC212"/>
                </a:solidFill>
                <a:latin typeface="Chau Philomene One"/>
                <a:ea typeface="Chau Philomene One"/>
                <a:cs typeface="Chau Philomene One"/>
                <a:sym typeface="Chau Philomene One"/>
              </a:rPr>
              <a:t> </a:t>
            </a:r>
            <a:endParaRPr b="0" i="0" sz="900" u="none" cap="none" strike="noStrike">
              <a:solidFill>
                <a:srgbClr val="3E8DDC"/>
              </a:solidFill>
              <a:latin typeface="Arial"/>
              <a:ea typeface="Arial"/>
              <a:cs typeface="Arial"/>
              <a:sym typeface="Arial"/>
            </a:endParaRPr>
          </a:p>
          <a:p>
            <a:pPr indent="0" lvl="0" marL="0" marR="0" rtl="0" algn="l">
              <a:lnSpc>
                <a:spcPct val="100000"/>
              </a:lnSpc>
              <a:spcBef>
                <a:spcPts val="450"/>
              </a:spcBef>
              <a:spcAft>
                <a:spcPts val="0"/>
              </a:spcAft>
              <a:buClr>
                <a:srgbClr val="000000"/>
              </a:buClr>
              <a:buSzPts val="4500"/>
              <a:buFont typeface="Arial"/>
              <a:buNone/>
            </a:pPr>
            <a:r>
              <a:rPr lang="en-US" sz="4200">
                <a:solidFill>
                  <a:srgbClr val="DD0079"/>
                </a:solidFill>
                <a:latin typeface="Chau Philomene One"/>
                <a:ea typeface="Chau Philomene One"/>
                <a:cs typeface="Chau Philomene One"/>
                <a:sym typeface="Chau Philomene One"/>
              </a:rPr>
              <a:t>À vous de jouer ;)</a:t>
            </a:r>
            <a:endParaRPr b="0" i="0" sz="4200" u="none" cap="none" strike="noStrike">
              <a:solidFill>
                <a:srgbClr val="DD0079"/>
              </a:solidFill>
              <a:latin typeface="Chau Philomene One"/>
              <a:ea typeface="Chau Philomene One"/>
              <a:cs typeface="Chau Philomene One"/>
              <a:sym typeface="Chau Philomene One"/>
            </a:endParaRPr>
          </a:p>
        </p:txBody>
      </p:sp>
      <p:pic>
        <p:nvPicPr>
          <p:cNvPr id="1071" name="Google Shape;1071;p118"/>
          <p:cNvPicPr preferRelativeResize="0"/>
          <p:nvPr/>
        </p:nvPicPr>
        <p:blipFill rotWithShape="1">
          <a:blip r:embed="rId4">
            <a:alphaModFix/>
          </a:blip>
          <a:srcRect b="0" l="8658" r="13755" t="8800"/>
          <a:stretch/>
        </p:blipFill>
        <p:spPr>
          <a:xfrm>
            <a:off x="1206476" y="1958050"/>
            <a:ext cx="1855350" cy="154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pic>
        <p:nvPicPr>
          <p:cNvPr id="290" name="Google Shape;290;p4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91" name="Google Shape;291;p47"/>
          <p:cNvSpPr/>
          <p:nvPr/>
        </p:nvSpPr>
        <p:spPr>
          <a:xfrm>
            <a:off x="2667000" y="1981800"/>
            <a:ext cx="4114800" cy="761400"/>
          </a:xfrm>
          <a:prstGeom prst="rect">
            <a:avLst/>
          </a:prstGeom>
          <a:noFill/>
          <a:ln>
            <a:noFill/>
          </a:ln>
        </p:spPr>
        <p:txBody>
          <a:bodyPr anchorCtr="0" anchor="t" bIns="34200" lIns="68400" spcFirstLastPara="1" rIns="68400" wrap="square" tIns="34200">
            <a:noAutofit/>
          </a:bodyPr>
          <a:lstStyle/>
          <a:p>
            <a:pPr indent="0" lvl="0" marL="0" marR="0" rtl="0" algn="l">
              <a:lnSpc>
                <a:spcPct val="100000"/>
              </a:lnSpc>
              <a:spcBef>
                <a:spcPts val="0"/>
              </a:spcBef>
              <a:spcAft>
                <a:spcPts val="0"/>
              </a:spcAft>
              <a:buNone/>
            </a:pPr>
            <a:r>
              <a:rPr lang="en-US" sz="2600">
                <a:solidFill>
                  <a:srgbClr val="3E8DDC"/>
                </a:solidFill>
                <a:latin typeface="Chau Philomene One"/>
                <a:ea typeface="Chau Philomene One"/>
                <a:cs typeface="Chau Philomene One"/>
                <a:sym typeface="Chau Philomene One"/>
              </a:rPr>
              <a:t>1 </a:t>
            </a:r>
            <a:r>
              <a:rPr lang="en-US" sz="3300">
                <a:solidFill>
                  <a:srgbClr val="3E8DDC"/>
                </a:solidFill>
              </a:rPr>
              <a:t>I </a:t>
            </a:r>
            <a:r>
              <a:rPr lang="en-US" sz="2600">
                <a:solidFill>
                  <a:srgbClr val="3E8DDC"/>
                </a:solidFill>
                <a:latin typeface="Chau Philomene One"/>
                <a:ea typeface="Chau Philomene One"/>
                <a:cs typeface="Chau Philomene One"/>
                <a:sym typeface="Chau Philomene One"/>
              </a:rPr>
              <a:t>Constat</a:t>
            </a:r>
            <a:r>
              <a:rPr lang="en-US" sz="2600">
                <a:solidFill>
                  <a:srgbClr val="006D90"/>
                </a:solidFill>
                <a:latin typeface="Chau Philomene One"/>
                <a:ea typeface="Chau Philomene One"/>
                <a:cs typeface="Chau Philomene One"/>
                <a:sym typeface="Chau Philomene One"/>
              </a:rPr>
              <a:t> </a:t>
            </a:r>
            <a:endParaRPr sz="2600">
              <a:solidFill>
                <a:srgbClr val="006D90"/>
              </a:solidFill>
              <a:latin typeface="Chau Philomene One"/>
              <a:ea typeface="Chau Philomene One"/>
              <a:cs typeface="Chau Philomene One"/>
              <a:sym typeface="Chau Philomene One"/>
            </a:endParaRPr>
          </a:p>
          <a:p>
            <a:pPr indent="0" lvl="0" marL="0" marR="0" rtl="0" algn="l">
              <a:lnSpc>
                <a:spcPct val="100000"/>
              </a:lnSpc>
              <a:spcBef>
                <a:spcPts val="0"/>
              </a:spcBef>
              <a:spcAft>
                <a:spcPts val="0"/>
              </a:spcAft>
              <a:buNone/>
            </a:pPr>
            <a:r>
              <a:rPr i="0" lang="en-US" sz="2600" u="none" cap="none" strike="noStrike">
                <a:solidFill>
                  <a:srgbClr val="3E8DDC"/>
                </a:solidFill>
                <a:latin typeface="Chau Philomene One"/>
                <a:ea typeface="Chau Philomene One"/>
                <a:cs typeface="Chau Philomene One"/>
                <a:sym typeface="Chau Philomene One"/>
              </a:rPr>
              <a:t>Que savez-vous de l’impact du numérique ? </a:t>
            </a:r>
            <a:r>
              <a:rPr i="0" lang="en-US" sz="2600" u="none" cap="none" strike="noStrike">
                <a:solidFill>
                  <a:srgbClr val="3E8DDC"/>
                </a:solidFill>
                <a:latin typeface="Chau Philomene One"/>
                <a:ea typeface="Chau Philomene One"/>
                <a:cs typeface="Chau Philomene One"/>
                <a:sym typeface="Chau Philomene One"/>
              </a:rPr>
              <a:t>- </a:t>
            </a:r>
            <a:r>
              <a:rPr i="0" lang="en-US" sz="2600" u="none" cap="none" strike="noStrike">
                <a:solidFill>
                  <a:srgbClr val="3E8DDC"/>
                </a:solidFill>
                <a:latin typeface="Chau Philomene One"/>
                <a:ea typeface="Chau Philomene One"/>
                <a:cs typeface="Chau Philomene One"/>
                <a:sym typeface="Chau Philomene One"/>
              </a:rPr>
              <a:t>Q</a:t>
            </a:r>
            <a:r>
              <a:rPr lang="en-US" sz="2600">
                <a:solidFill>
                  <a:srgbClr val="3E8DDC"/>
                </a:solidFill>
                <a:latin typeface="Chau Philomene One"/>
                <a:ea typeface="Chau Philomene One"/>
                <a:cs typeface="Chau Philomene One"/>
                <a:sym typeface="Chau Philomene One"/>
              </a:rPr>
              <a:t>uizz</a:t>
            </a:r>
            <a:endParaRPr i="0" sz="2600" u="none" cap="none" strike="noStrike">
              <a:solidFill>
                <a:srgbClr val="3E8DDC"/>
              </a:solidFill>
              <a:latin typeface="Chau Philomene One"/>
              <a:ea typeface="Chau Philomene One"/>
              <a:cs typeface="Chau Philomene One"/>
              <a:sym typeface="Chau Philomene One"/>
            </a:endParaRPr>
          </a:p>
        </p:txBody>
      </p:sp>
      <p:sp>
        <p:nvSpPr>
          <p:cNvPr id="292" name="Google Shape;292;p47"/>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sp>
        <p:nvSpPr>
          <p:cNvPr id="293" name="Google Shape;293;p47"/>
          <p:cNvSpPr/>
          <p:nvPr/>
        </p:nvSpPr>
        <p:spPr>
          <a:xfrm>
            <a:off x="6305628" y="2794200"/>
            <a:ext cx="3289800" cy="3225600"/>
          </a:xfrm>
          <a:prstGeom prst="ellipse">
            <a:avLst/>
          </a:prstGeom>
          <a:solidFill>
            <a:srgbClr val="3E8D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4" name="Google Shape;294;p47"/>
          <p:cNvSpPr/>
          <p:nvPr/>
        </p:nvSpPr>
        <p:spPr>
          <a:xfrm>
            <a:off x="-609600" y="-431332"/>
            <a:ext cx="3095700" cy="3035400"/>
          </a:xfrm>
          <a:prstGeom prst="ellipse">
            <a:avLst/>
          </a:prstGeom>
          <a:solidFill>
            <a:srgbClr val="FFD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95" name="Google Shape;295;p47"/>
          <p:cNvPicPr preferRelativeResize="0"/>
          <p:nvPr/>
        </p:nvPicPr>
        <p:blipFill>
          <a:blip r:embed="rId4">
            <a:alphaModFix/>
          </a:blip>
          <a:stretch>
            <a:fillRect/>
          </a:stretch>
        </p:blipFill>
        <p:spPr>
          <a:xfrm>
            <a:off x="7010400" y="3429000"/>
            <a:ext cx="1700726" cy="1219202"/>
          </a:xfrm>
          <a:prstGeom prst="rect">
            <a:avLst/>
          </a:prstGeom>
          <a:noFill/>
          <a:ln>
            <a:noFill/>
          </a:ln>
        </p:spPr>
      </p:pic>
      <p:pic>
        <p:nvPicPr>
          <p:cNvPr id="296" name="Google Shape;296;p47"/>
          <p:cNvPicPr preferRelativeResize="0"/>
          <p:nvPr/>
        </p:nvPicPr>
        <p:blipFill rotWithShape="1">
          <a:blip r:embed="rId5">
            <a:alphaModFix/>
          </a:blip>
          <a:srcRect b="0" l="8658" r="13755" t="8800"/>
          <a:stretch/>
        </p:blipFill>
        <p:spPr>
          <a:xfrm>
            <a:off x="74525" y="391876"/>
            <a:ext cx="1795251" cy="1492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pic>
        <p:nvPicPr>
          <p:cNvPr id="301" name="Google Shape;301;p48"/>
          <p:cNvPicPr preferRelativeResize="0"/>
          <p:nvPr/>
        </p:nvPicPr>
        <p:blipFill rotWithShape="1">
          <a:blip r:embed="rId3">
            <a:alphaModFix/>
          </a:blip>
          <a:srcRect b="0" l="0" r="0" t="0"/>
          <a:stretch/>
        </p:blipFill>
        <p:spPr>
          <a:xfrm>
            <a:off x="0" y="3"/>
            <a:ext cx="9144000" cy="5143497"/>
          </a:xfrm>
          <a:prstGeom prst="rect">
            <a:avLst/>
          </a:prstGeom>
          <a:noFill/>
          <a:ln>
            <a:noFill/>
          </a:ln>
        </p:spPr>
      </p:pic>
      <p:sp>
        <p:nvSpPr>
          <p:cNvPr id="302" name="Google Shape;302;p48"/>
          <p:cNvSpPr txBox="1"/>
          <p:nvPr>
            <p:ph idx="4294967295" type="body"/>
          </p:nvPr>
        </p:nvSpPr>
        <p:spPr>
          <a:xfrm>
            <a:off x="3672975" y="919350"/>
            <a:ext cx="5242500" cy="3536100"/>
          </a:xfrm>
          <a:prstGeom prst="rect">
            <a:avLst/>
          </a:prstGeom>
        </p:spPr>
        <p:txBody>
          <a:bodyPr anchorCtr="0" anchor="ctr" bIns="0" lIns="0" spcFirstLastPara="1" rIns="0" wrap="square" tIns="0">
            <a:normAutofit/>
          </a:bodyPr>
          <a:lstStyle/>
          <a:p>
            <a:pPr indent="0" lvl="0" marL="0" rtl="0" algn="l">
              <a:lnSpc>
                <a:spcPct val="115000"/>
              </a:lnSpc>
              <a:spcBef>
                <a:spcPts val="0"/>
              </a:spcBef>
              <a:spcAft>
                <a:spcPts val="0"/>
              </a:spcAft>
              <a:buNone/>
            </a:pPr>
            <a:r>
              <a:rPr lang="en-US" sz="2600">
                <a:solidFill>
                  <a:srgbClr val="3E8DDC"/>
                </a:solidFill>
                <a:latin typeface="Chau Philomene One"/>
                <a:ea typeface="Chau Philomene One"/>
                <a:cs typeface="Chau Philomene One"/>
                <a:sym typeface="Chau Philomene One"/>
              </a:rPr>
              <a:t>Quelle est la proportion en % des émissions de GES* émis par le numérique dans le monde ?</a:t>
            </a:r>
            <a:endParaRPr sz="2600">
              <a:solidFill>
                <a:srgbClr val="3E8DDC"/>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t/>
            </a:r>
            <a:endParaRPr sz="1800">
              <a:solidFill>
                <a:srgbClr val="3E8DDC"/>
              </a:solidFill>
              <a:latin typeface="Chau Philomene One"/>
              <a:ea typeface="Chau Philomene One"/>
              <a:cs typeface="Chau Philomene One"/>
              <a:sym typeface="Chau Philomene One"/>
            </a:endParaRPr>
          </a:p>
          <a:p>
            <a:pPr indent="0" lvl="0" marL="0" rtl="0" algn="l">
              <a:lnSpc>
                <a:spcPct val="115000"/>
              </a:lnSpc>
              <a:spcBef>
                <a:spcPts val="0"/>
              </a:spcBef>
              <a:spcAft>
                <a:spcPts val="0"/>
              </a:spcAft>
              <a:buNone/>
            </a:pPr>
            <a:r>
              <a:rPr i="1" lang="en-US" sz="1800">
                <a:solidFill>
                  <a:srgbClr val="3E8DDC"/>
                </a:solidFill>
                <a:latin typeface="Chau Philomene One"/>
                <a:ea typeface="Chau Philomene One"/>
                <a:cs typeface="Chau Philomene One"/>
                <a:sym typeface="Chau Philomene One"/>
              </a:rPr>
              <a:t>*Gaz à effet de serre</a:t>
            </a:r>
            <a:r>
              <a:rPr i="1" lang="en-US" sz="1800">
                <a:solidFill>
                  <a:srgbClr val="3E8DDC"/>
                </a:solidFill>
                <a:latin typeface="Chau Philomene One"/>
                <a:ea typeface="Chau Philomene One"/>
                <a:cs typeface="Chau Philomene One"/>
                <a:sym typeface="Chau Philomene One"/>
              </a:rPr>
              <a:t>.</a:t>
            </a:r>
            <a:endParaRPr i="1" sz="1800">
              <a:solidFill>
                <a:srgbClr val="3E8DDC"/>
              </a:solidFill>
              <a:latin typeface="Chau Philomene One"/>
              <a:ea typeface="Chau Philomene One"/>
              <a:cs typeface="Chau Philomene One"/>
              <a:sym typeface="Chau Philomene One"/>
            </a:endParaRPr>
          </a:p>
        </p:txBody>
      </p:sp>
      <p:sp>
        <p:nvSpPr>
          <p:cNvPr id="303" name="Google Shape;303;p48"/>
          <p:cNvSpPr txBox="1"/>
          <p:nvPr/>
        </p:nvSpPr>
        <p:spPr>
          <a:xfrm>
            <a:off x="261450" y="2034000"/>
            <a:ext cx="2779200" cy="1075500"/>
          </a:xfrm>
          <a:prstGeom prst="rect">
            <a:avLst/>
          </a:prstGeom>
          <a:noFill/>
          <a:ln>
            <a:noFill/>
          </a:ln>
        </p:spPr>
        <p:txBody>
          <a:bodyPr anchorCtr="0" anchor="ctr" bIns="34275" lIns="0"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QUESTION </a:t>
            </a:r>
            <a:endParaRPr sz="2400">
              <a:solidFill>
                <a:srgbClr val="DD0079"/>
              </a:solidFill>
              <a:latin typeface="Chau Philomene One"/>
              <a:ea typeface="Chau Philomene One"/>
              <a:cs typeface="Chau Philomene One"/>
              <a:sym typeface="Chau Philomene One"/>
            </a:endParaRPr>
          </a:p>
          <a:p>
            <a:pPr indent="0" lvl="0" marL="0" marR="0" rtl="0" algn="ctr">
              <a:lnSpc>
                <a:spcPct val="100000"/>
              </a:lnSpc>
              <a:spcBef>
                <a:spcPts val="0"/>
              </a:spcBef>
              <a:spcAft>
                <a:spcPts val="0"/>
              </a:spcAft>
              <a:buClr>
                <a:srgbClr val="000000"/>
              </a:buClr>
              <a:buSzPts val="1200"/>
              <a:buFont typeface="Arial"/>
              <a:buNone/>
            </a:pPr>
            <a:r>
              <a:rPr lang="en-US" sz="2400">
                <a:solidFill>
                  <a:srgbClr val="DD0079"/>
                </a:solidFill>
                <a:latin typeface="Chau Philomene One"/>
                <a:ea typeface="Chau Philomene One"/>
                <a:cs typeface="Chau Philomene One"/>
                <a:sym typeface="Chau Philomene One"/>
              </a:rPr>
              <a:t>#1</a:t>
            </a:r>
            <a:endParaRPr i="0" sz="2400" u="none" cap="none" strike="noStrike">
              <a:solidFill>
                <a:srgbClr val="DD0079"/>
              </a:solidFill>
              <a:latin typeface="Chau Philomene One"/>
              <a:ea typeface="Chau Philomene One"/>
              <a:cs typeface="Chau Philomene One"/>
              <a:sym typeface="Chau Philomene One"/>
            </a:endParaRPr>
          </a:p>
        </p:txBody>
      </p:sp>
      <p:sp>
        <p:nvSpPr>
          <p:cNvPr id="304" name="Google Shape;304;p48"/>
          <p:cNvSpPr txBox="1"/>
          <p:nvPr>
            <p:ph idx="12" type="sldNum"/>
          </p:nvPr>
        </p:nvSpPr>
        <p:spPr>
          <a:xfrm>
            <a:off x="8556784" y="4749851"/>
            <a:ext cx="548700" cy="393600"/>
          </a:xfrm>
          <a:prstGeom prst="rect">
            <a:avLst/>
          </a:prstGeom>
        </p:spPr>
        <p:txBody>
          <a:bodyPr anchorCtr="0" anchor="ctr" bIns="34200" lIns="68400" spcFirstLastPara="1" rIns="68400" wrap="square" tIns="34200">
            <a:noAutofit/>
          </a:bodyPr>
          <a:lstStyle/>
          <a:p>
            <a:pPr indent="0" lvl="0" marL="0" rtl="0" algn="r">
              <a:spcBef>
                <a:spcPts val="0"/>
              </a:spcBef>
              <a:spcAft>
                <a:spcPts val="0"/>
              </a:spcAft>
              <a:buNone/>
            </a:pPr>
            <a:fld id="{00000000-1234-1234-1234-123412341234}" type="slidenum">
              <a:rPr lang="en-US"/>
              <a:t>‹#›</a:t>
            </a:fld>
            <a:endParaRPr/>
          </a:p>
        </p:txBody>
      </p:sp>
      <p:pic>
        <p:nvPicPr>
          <p:cNvPr id="305" name="Google Shape;305;p48"/>
          <p:cNvPicPr preferRelativeResize="0"/>
          <p:nvPr/>
        </p:nvPicPr>
        <p:blipFill rotWithShape="1">
          <a:blip r:embed="rId4">
            <a:alphaModFix/>
          </a:blip>
          <a:srcRect b="19505" l="33173" r="39062" t="18632"/>
          <a:stretch/>
        </p:blipFill>
        <p:spPr>
          <a:xfrm>
            <a:off x="1134950" y="868300"/>
            <a:ext cx="1032200" cy="1241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